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61" r:id="rId2"/>
    <p:sldId id="273" r:id="rId3"/>
    <p:sldId id="260" r:id="rId4"/>
    <p:sldId id="263" r:id="rId5"/>
    <p:sldId id="337" r:id="rId6"/>
    <p:sldId id="274" r:id="rId7"/>
    <p:sldId id="258" r:id="rId8"/>
    <p:sldId id="336" r:id="rId9"/>
    <p:sldId id="343" r:id="rId10"/>
    <p:sldId id="280" r:id="rId11"/>
    <p:sldId id="344" r:id="rId12"/>
    <p:sldId id="276" r:id="rId13"/>
    <p:sldId id="338" r:id="rId14"/>
    <p:sldId id="277" r:id="rId15"/>
    <p:sldId id="278" r:id="rId16"/>
    <p:sldId id="339" r:id="rId17"/>
    <p:sldId id="340" r:id="rId18"/>
    <p:sldId id="279" r:id="rId19"/>
    <p:sldId id="341" r:id="rId20"/>
    <p:sldId id="281" r:id="rId21"/>
    <p:sldId id="282" r:id="rId22"/>
    <p:sldId id="259" r:id="rId23"/>
    <p:sldId id="256" r:id="rId24"/>
    <p:sldId id="275" r:id="rId25"/>
    <p:sldId id="335" r:id="rId26"/>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7406" autoAdjust="0"/>
  </p:normalViewPr>
  <p:slideViewPr>
    <p:cSldViewPr>
      <p:cViewPr varScale="1">
        <p:scale>
          <a:sx n="106" d="100"/>
          <a:sy n="106" d="100"/>
        </p:scale>
        <p:origin x="1764" y="114"/>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D:\1.%20Convention%20of%20States%20&amp;%20Congress%20Notes\2.%20Survey%20Data%20&amp;%20Proposal\public_trust_in_government_near_historic_lows_data_2024-06-24.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u="sng" baseline="0">
                <a:solidFill>
                  <a:srgbClr val="0000FF"/>
                </a:solidFill>
              </a:rPr>
              <a:t>National Survey Question</a:t>
            </a:r>
            <a:r>
              <a:rPr lang="en-US" baseline="0">
                <a:solidFill>
                  <a:srgbClr val="0000FF"/>
                </a:solidFill>
              </a:rPr>
              <a:t>: Do you trust the federal government to do what is right? </a:t>
            </a:r>
            <a:r>
              <a:rPr lang="en-US" baseline="0">
                <a:solidFill>
                  <a:srgbClr val="00B050"/>
                </a:solidFill>
              </a:rPr>
              <a:t>(% Responses: Just about always or most of the time)</a:t>
            </a:r>
          </a:p>
          <a:p>
            <a:pPr>
              <a:defRPr/>
            </a:pPr>
            <a:r>
              <a:rPr lang="en-US" baseline="0">
                <a:solidFill>
                  <a:sysClr val="windowText" lastClr="000000"/>
                </a:solidFill>
              </a:rPr>
              <a:t>(Pew Research Center)</a:t>
            </a:r>
            <a:endParaRPr lang="en-US">
              <a:solidFill>
                <a:sysClr val="windowText" lastClr="000000"/>
              </a:solidFill>
            </a:endParaRPr>
          </a:p>
        </c:rich>
      </c:tx>
      <c:layout>
        <c:manualLayout>
          <c:xMode val="edge"/>
          <c:yMode val="edge"/>
          <c:x val="2.5074805295059302E-2"/>
          <c:y val="1.619432854212151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7505928990549397E-2"/>
          <c:y val="0.20778683673120241"/>
          <c:w val="0.91269513755316733"/>
          <c:h val="0.70196569820189825"/>
        </c:manualLayout>
      </c:layout>
      <c:lineChart>
        <c:grouping val="standard"/>
        <c:varyColors val="0"/>
        <c:ser>
          <c:idx val="0"/>
          <c:order val="0"/>
          <c:spPr>
            <a:ln w="28575" cap="rnd">
              <a:solidFill>
                <a:schemeClr val="accent1"/>
              </a:solidFill>
              <a:round/>
            </a:ln>
            <a:effectLst/>
          </c:spPr>
          <c:marker>
            <c:symbol val="none"/>
          </c:marker>
          <c:cat>
            <c:numRef>
              <c:f>public_trust_in_government_near!$A$5:$A$57</c:f>
              <c:numCache>
                <c:formatCode>0</c:formatCode>
                <c:ptCount val="53"/>
                <c:pt idx="0">
                  <c:v>1958</c:v>
                </c:pt>
                <c:pt idx="1">
                  <c:v>1964</c:v>
                </c:pt>
                <c:pt idx="2">
                  <c:v>1966</c:v>
                </c:pt>
                <c:pt idx="3">
                  <c:v>1968</c:v>
                </c:pt>
                <c:pt idx="4">
                  <c:v>1970</c:v>
                </c:pt>
                <c:pt idx="5">
                  <c:v>1972</c:v>
                </c:pt>
                <c:pt idx="6">
                  <c:v>1974</c:v>
                </c:pt>
                <c:pt idx="7">
                  <c:v>1976</c:v>
                </c:pt>
                <c:pt idx="8">
                  <c:v>1977</c:v>
                </c:pt>
                <c:pt idx="9">
                  <c:v>1978</c:v>
                </c:pt>
                <c:pt idx="10">
                  <c:v>1979</c:v>
                </c:pt>
                <c:pt idx="11">
                  <c:v>1980</c:v>
                </c:pt>
                <c:pt idx="12">
                  <c:v>1982</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2017</c:v>
                </c:pt>
                <c:pt idx="47">
                  <c:v>2019</c:v>
                </c:pt>
                <c:pt idx="48">
                  <c:v>2020</c:v>
                </c:pt>
                <c:pt idx="49">
                  <c:v>2021</c:v>
                </c:pt>
                <c:pt idx="50">
                  <c:v>2022</c:v>
                </c:pt>
                <c:pt idx="51">
                  <c:v>2023</c:v>
                </c:pt>
                <c:pt idx="52">
                  <c:v>2024</c:v>
                </c:pt>
              </c:numCache>
            </c:numRef>
          </c:cat>
          <c:val>
            <c:numRef>
              <c:f>public_trust_in_government_near!$B$5:$B$57</c:f>
              <c:numCache>
                <c:formatCode>0%</c:formatCode>
                <c:ptCount val="53"/>
                <c:pt idx="0">
                  <c:v>0.73</c:v>
                </c:pt>
                <c:pt idx="1">
                  <c:v>0.77</c:v>
                </c:pt>
                <c:pt idx="2">
                  <c:v>0.65</c:v>
                </c:pt>
                <c:pt idx="3">
                  <c:v>0.62</c:v>
                </c:pt>
                <c:pt idx="4">
                  <c:v>0.54</c:v>
                </c:pt>
                <c:pt idx="5">
                  <c:v>0.53</c:v>
                </c:pt>
                <c:pt idx="6">
                  <c:v>0.36</c:v>
                </c:pt>
                <c:pt idx="7">
                  <c:v>0.35</c:v>
                </c:pt>
                <c:pt idx="8">
                  <c:v>0.32</c:v>
                </c:pt>
                <c:pt idx="9">
                  <c:v>0.31</c:v>
                </c:pt>
                <c:pt idx="10">
                  <c:v>0.28000000000000003</c:v>
                </c:pt>
                <c:pt idx="11">
                  <c:v>0.3</c:v>
                </c:pt>
                <c:pt idx="12">
                  <c:v>0.39</c:v>
                </c:pt>
                <c:pt idx="13">
                  <c:v>0.44</c:v>
                </c:pt>
                <c:pt idx="14">
                  <c:v>0.45</c:v>
                </c:pt>
                <c:pt idx="15">
                  <c:v>0.44</c:v>
                </c:pt>
                <c:pt idx="16">
                  <c:v>0.42</c:v>
                </c:pt>
                <c:pt idx="17">
                  <c:v>0.43</c:v>
                </c:pt>
                <c:pt idx="18">
                  <c:v>0.41</c:v>
                </c:pt>
                <c:pt idx="19">
                  <c:v>0.38</c:v>
                </c:pt>
                <c:pt idx="20">
                  <c:v>0.4</c:v>
                </c:pt>
                <c:pt idx="21">
                  <c:v>0.28999999999999998</c:v>
                </c:pt>
                <c:pt idx="22">
                  <c:v>0.25</c:v>
                </c:pt>
                <c:pt idx="23">
                  <c:v>0.22</c:v>
                </c:pt>
                <c:pt idx="24">
                  <c:v>0.21</c:v>
                </c:pt>
                <c:pt idx="25">
                  <c:v>0.28999999999999998</c:v>
                </c:pt>
                <c:pt idx="26">
                  <c:v>0.27</c:v>
                </c:pt>
                <c:pt idx="27">
                  <c:v>0.26</c:v>
                </c:pt>
                <c:pt idx="28">
                  <c:v>0.32</c:v>
                </c:pt>
                <c:pt idx="29">
                  <c:v>0.34</c:v>
                </c:pt>
                <c:pt idx="30">
                  <c:v>0.34</c:v>
                </c:pt>
                <c:pt idx="31">
                  <c:v>0.54</c:v>
                </c:pt>
                <c:pt idx="32">
                  <c:v>0.46</c:v>
                </c:pt>
                <c:pt idx="33">
                  <c:v>0.38</c:v>
                </c:pt>
                <c:pt idx="34">
                  <c:v>0.38</c:v>
                </c:pt>
                <c:pt idx="35">
                  <c:v>0.35</c:v>
                </c:pt>
                <c:pt idx="36">
                  <c:v>0.32</c:v>
                </c:pt>
                <c:pt idx="37">
                  <c:v>0.28000000000000003</c:v>
                </c:pt>
                <c:pt idx="38">
                  <c:v>0.24</c:v>
                </c:pt>
                <c:pt idx="39">
                  <c:v>0.21</c:v>
                </c:pt>
                <c:pt idx="40">
                  <c:v>0.2</c:v>
                </c:pt>
                <c:pt idx="41">
                  <c:v>0.17</c:v>
                </c:pt>
                <c:pt idx="42">
                  <c:v>0.19</c:v>
                </c:pt>
                <c:pt idx="43">
                  <c:v>0.23</c:v>
                </c:pt>
                <c:pt idx="44">
                  <c:v>0.18</c:v>
                </c:pt>
                <c:pt idx="45">
                  <c:v>0.18</c:v>
                </c:pt>
                <c:pt idx="46">
                  <c:v>0.19</c:v>
                </c:pt>
                <c:pt idx="47">
                  <c:v>0.17</c:v>
                </c:pt>
                <c:pt idx="48">
                  <c:v>0.21</c:v>
                </c:pt>
                <c:pt idx="49">
                  <c:v>0.21</c:v>
                </c:pt>
                <c:pt idx="50">
                  <c:v>0.2</c:v>
                </c:pt>
                <c:pt idx="51">
                  <c:v>0.19</c:v>
                </c:pt>
                <c:pt idx="52">
                  <c:v>0.22</c:v>
                </c:pt>
              </c:numCache>
            </c:numRef>
          </c:val>
          <c:smooth val="0"/>
          <c:extLst>
            <c:ext xmlns:c16="http://schemas.microsoft.com/office/drawing/2014/chart" uri="{C3380CC4-5D6E-409C-BE32-E72D297353CC}">
              <c16:uniqueId val="{00000000-6774-4FFC-B83F-8A67A6002A5B}"/>
            </c:ext>
          </c:extLst>
        </c:ser>
        <c:dLbls>
          <c:showLegendKey val="0"/>
          <c:showVal val="0"/>
          <c:showCatName val="0"/>
          <c:showSerName val="0"/>
          <c:showPercent val="0"/>
          <c:showBubbleSize val="0"/>
        </c:dLbls>
        <c:smooth val="0"/>
        <c:axId val="330444895"/>
        <c:axId val="330444415"/>
      </c:lineChart>
      <c:catAx>
        <c:axId val="330444895"/>
        <c:scaling>
          <c:orientation val="minMax"/>
        </c:scaling>
        <c:delete val="0"/>
        <c:axPos val="b"/>
        <c:numFmt formatCode="0" sourceLinked="1"/>
        <c:majorTickMark val="out"/>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30444415"/>
        <c:crosses val="autoZero"/>
        <c:auto val="1"/>
        <c:lblAlgn val="ctr"/>
        <c:lblOffset val="100"/>
        <c:noMultiLvlLbl val="0"/>
      </c:catAx>
      <c:valAx>
        <c:axId val="33044441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33044489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a:solidFill>
        <a:srgbClr val="0033CC"/>
      </a:solid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1" u="none" strike="noStrike" kern="1200" spc="0" baseline="0">
                <a:solidFill>
                  <a:schemeClr val="tx1">
                    <a:lumMod val="65000"/>
                    <a:lumOff val="35000"/>
                  </a:schemeClr>
                </a:solidFill>
                <a:latin typeface="+mn-lt"/>
                <a:ea typeface="+mn-ea"/>
                <a:cs typeface="+mn-cs"/>
              </a:defRPr>
            </a:pPr>
            <a:r>
              <a:rPr lang="en-US" b="1" i="1"/>
              <a:t>Aggregate Duration of Budget</a:t>
            </a:r>
            <a:r>
              <a:rPr lang="en-US" b="1" i="1" baseline="0"/>
              <a:t> Continuing Resolutions and Funding Gaps</a:t>
            </a:r>
            <a:endParaRPr lang="en-US" b="1" i="1"/>
          </a:p>
        </c:rich>
      </c:tx>
      <c:overlay val="0"/>
      <c:spPr>
        <a:noFill/>
        <a:ln>
          <a:noFill/>
        </a:ln>
        <a:effectLst/>
      </c:spPr>
      <c:txPr>
        <a:bodyPr rot="0" spcFirstLastPara="1" vertOverflow="ellipsis" vert="horz" wrap="square" anchor="ctr" anchorCtr="1"/>
        <a:lstStyle/>
        <a:p>
          <a:pPr>
            <a:defRPr sz="1400" b="1" i="1"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C00000"/>
            </a:solidFill>
            <a:ln>
              <a:noFill/>
            </a:ln>
            <a:effectLst/>
          </c:spPr>
          <c:invertIfNegative val="0"/>
          <c:cat>
            <c:numRef>
              <c:f>CRs!$A$4:$A$27</c:f>
              <c:numCache>
                <c:formatCode>General</c:formatCode>
                <c:ptCount val="2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numCache>
            </c:numRef>
          </c:cat>
          <c:val>
            <c:numRef>
              <c:f>CRs!$B$4:$B$27</c:f>
              <c:numCache>
                <c:formatCode>General</c:formatCode>
                <c:ptCount val="24"/>
                <c:pt idx="0">
                  <c:v>60</c:v>
                </c:pt>
                <c:pt idx="1">
                  <c:v>82</c:v>
                </c:pt>
                <c:pt idx="2">
                  <c:v>102</c:v>
                </c:pt>
                <c:pt idx="3">
                  <c:v>143</c:v>
                </c:pt>
                <c:pt idx="4">
                  <c:v>115</c:v>
                </c:pt>
                <c:pt idx="5">
                  <c:v>69</c:v>
                </c:pt>
                <c:pt idx="6">
                  <c:v>91</c:v>
                </c:pt>
                <c:pt idx="7">
                  <c:v>365</c:v>
                </c:pt>
                <c:pt idx="8">
                  <c:v>87</c:v>
                </c:pt>
                <c:pt idx="9">
                  <c:v>162</c:v>
                </c:pt>
                <c:pt idx="10">
                  <c:v>80</c:v>
                </c:pt>
                <c:pt idx="11">
                  <c:v>365</c:v>
                </c:pt>
                <c:pt idx="12">
                  <c:v>84</c:v>
                </c:pt>
                <c:pt idx="13">
                  <c:v>365</c:v>
                </c:pt>
                <c:pt idx="14">
                  <c:v>109</c:v>
                </c:pt>
                <c:pt idx="15">
                  <c:v>155</c:v>
                </c:pt>
                <c:pt idx="16">
                  <c:v>79</c:v>
                </c:pt>
                <c:pt idx="17">
                  <c:v>217</c:v>
                </c:pt>
                <c:pt idx="18">
                  <c:v>174</c:v>
                </c:pt>
                <c:pt idx="19">
                  <c:v>138</c:v>
                </c:pt>
                <c:pt idx="20">
                  <c:v>81</c:v>
                </c:pt>
                <c:pt idx="21">
                  <c:v>88</c:v>
                </c:pt>
                <c:pt idx="22">
                  <c:v>166</c:v>
                </c:pt>
                <c:pt idx="23">
                  <c:v>89</c:v>
                </c:pt>
              </c:numCache>
            </c:numRef>
          </c:val>
          <c:extLst>
            <c:ext xmlns:c16="http://schemas.microsoft.com/office/drawing/2014/chart" uri="{C3380CC4-5D6E-409C-BE32-E72D297353CC}">
              <c16:uniqueId val="{00000000-8E51-4FEA-BFFD-639C4704B61B}"/>
            </c:ext>
          </c:extLst>
        </c:ser>
        <c:dLbls>
          <c:showLegendKey val="0"/>
          <c:showVal val="0"/>
          <c:showCatName val="0"/>
          <c:showSerName val="0"/>
          <c:showPercent val="0"/>
          <c:showBubbleSize val="0"/>
        </c:dLbls>
        <c:gapWidth val="150"/>
        <c:axId val="918647951"/>
        <c:axId val="918646511"/>
      </c:barChart>
      <c:catAx>
        <c:axId val="918647951"/>
        <c:scaling>
          <c:orientation val="minMax"/>
        </c:scaling>
        <c:delete val="0"/>
        <c:axPos val="b"/>
        <c:title>
          <c:tx>
            <c:rich>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sz="1400" b="1"/>
                  <a:t>FISCAL</a:t>
                </a:r>
                <a:r>
                  <a:rPr lang="en-US" sz="1400" b="1" baseline="0"/>
                  <a:t> YEAR</a:t>
                </a:r>
                <a:endParaRPr lang="en-US" sz="1400" b="1"/>
              </a:p>
            </c:rich>
          </c:tx>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accent1"/>
                </a:solidFill>
                <a:latin typeface="+mn-lt"/>
                <a:ea typeface="+mn-ea"/>
                <a:cs typeface="+mn-cs"/>
              </a:defRPr>
            </a:pPr>
            <a:endParaRPr lang="en-US"/>
          </a:p>
        </c:txPr>
        <c:crossAx val="918646511"/>
        <c:crosses val="autoZero"/>
        <c:auto val="1"/>
        <c:lblAlgn val="ctr"/>
        <c:lblOffset val="100"/>
        <c:noMultiLvlLbl val="0"/>
      </c:catAx>
      <c:valAx>
        <c:axId val="91864651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sz="1600" b="1"/>
                  <a:t>Number</a:t>
                </a:r>
                <a:r>
                  <a:rPr lang="en-US" sz="1600" b="1" baseline="0"/>
                  <a:t> of Days</a:t>
                </a:r>
              </a:p>
            </c:rich>
          </c:tx>
          <c:overlay val="0"/>
          <c:spPr>
            <a:noFill/>
            <a:ln>
              <a:noFill/>
            </a:ln>
            <a:effectLst/>
          </c:spPr>
          <c:txPr>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9186479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0.60889</cdr:x>
      <cdr:y>0.41296</cdr:y>
    </cdr:from>
    <cdr:to>
      <cdr:x>0.61651</cdr:x>
      <cdr:y>0.48841</cdr:y>
    </cdr:to>
    <cdr:cxnSp macro="">
      <cdr:nvCxnSpPr>
        <cdr:cNvPr id="3" name="Straight Arrow Connector 2">
          <a:extLst xmlns:a="http://schemas.openxmlformats.org/drawingml/2006/main">
            <a:ext uri="{FF2B5EF4-FFF2-40B4-BE49-F238E27FC236}">
              <a16:creationId xmlns:a16="http://schemas.microsoft.com/office/drawing/2014/main" id="{2310E9B0-AA42-E93F-2B33-D05BAA078607}"/>
            </a:ext>
          </a:extLst>
        </cdr:cNvPr>
        <cdr:cNvCxnSpPr/>
      </cdr:nvCxnSpPr>
      <cdr:spPr>
        <a:xfrm xmlns:a="http://schemas.openxmlformats.org/drawingml/2006/main" flipH="1">
          <a:off x="4152036" y="1943101"/>
          <a:ext cx="51954" cy="355023"/>
        </a:xfrm>
        <a:prstGeom xmlns:a="http://schemas.openxmlformats.org/drawingml/2006/main" prst="straightConnector1">
          <a:avLst/>
        </a:prstGeom>
        <a:ln xmlns:a="http://schemas.openxmlformats.org/drawingml/2006/main">
          <a:solidFill>
            <a:sysClr val="windowText" lastClr="00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0.72063</cdr:x>
      <cdr:y>0.69636</cdr:y>
    </cdr:from>
    <cdr:to>
      <cdr:x>0.9746</cdr:x>
      <cdr:y>0.80493</cdr:y>
    </cdr:to>
    <cdr:sp macro="" textlink="">
      <cdr:nvSpPr>
        <cdr:cNvPr id="2" name="Rectangle: Rounded Corners 1">
          <a:extLst xmlns:a="http://schemas.openxmlformats.org/drawingml/2006/main">
            <a:ext uri="{FF2B5EF4-FFF2-40B4-BE49-F238E27FC236}">
              <a16:creationId xmlns:a16="http://schemas.microsoft.com/office/drawing/2014/main" id="{AC813585-89C6-827A-A219-03750B3CB646}"/>
            </a:ext>
          </a:extLst>
        </cdr:cNvPr>
        <cdr:cNvSpPr/>
      </cdr:nvSpPr>
      <cdr:spPr>
        <a:xfrm xmlns:a="http://schemas.openxmlformats.org/drawingml/2006/main">
          <a:off x="4914036" y="3276601"/>
          <a:ext cx="1731818" cy="510886"/>
        </a:xfrm>
        <a:prstGeom xmlns:a="http://schemas.openxmlformats.org/drawingml/2006/main" prst="roundRect">
          <a:avLst/>
        </a:prstGeom>
        <a:noFill xmlns:a="http://schemas.openxmlformats.org/drawingml/2006/main"/>
        <a:ln xmlns:a="http://schemas.openxmlformats.org/drawingml/2006/main" w="28575">
          <a:solidFill>
            <a:srgbClr val="FF0000"/>
          </a:solidFill>
          <a:prstDash val="dash"/>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kern="1200"/>
        </a:p>
      </cdr:txBody>
    </cdr:sp>
  </cdr:relSizeAnchor>
  <cdr:relSizeAnchor xmlns:cdr="http://schemas.openxmlformats.org/drawingml/2006/chartDrawing">
    <cdr:from>
      <cdr:x>0.74984</cdr:x>
      <cdr:y>0.63011</cdr:y>
    </cdr:from>
    <cdr:to>
      <cdr:x>0.95937</cdr:x>
      <cdr:y>0.68347</cdr:y>
    </cdr:to>
    <cdr:sp macro="" textlink="">
      <cdr:nvSpPr>
        <cdr:cNvPr id="4" name="TextBox 3">
          <a:extLst xmlns:a="http://schemas.openxmlformats.org/drawingml/2006/main">
            <a:ext uri="{FF2B5EF4-FFF2-40B4-BE49-F238E27FC236}">
              <a16:creationId xmlns:a16="http://schemas.microsoft.com/office/drawing/2014/main" id="{EF6B48FF-ED58-1EF7-2397-B9C2F1BCE00E}"/>
            </a:ext>
          </a:extLst>
        </cdr:cNvPr>
        <cdr:cNvSpPr txBox="1"/>
      </cdr:nvSpPr>
      <cdr:spPr>
        <a:xfrm xmlns:a="http://schemas.openxmlformats.org/drawingml/2006/main">
          <a:off x="5113195" y="2964874"/>
          <a:ext cx="1428750" cy="25111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200" b="1" kern="1200"/>
            <a:t>20-25% Level of Trust</a:t>
          </a:r>
        </a:p>
      </cdr:txBody>
    </cdr:sp>
  </cdr:relSizeAnchor>
</c:userShapes>
</file>

<file path=ppt/drawings/drawing2.xml><?xml version="1.0" encoding="utf-8"?>
<c:userShapes xmlns:c="http://schemas.openxmlformats.org/drawingml/2006/chart">
  <cdr:relSizeAnchor xmlns:cdr="http://schemas.openxmlformats.org/drawingml/2006/chartDrawing">
    <cdr:from>
      <cdr:x>0.67077</cdr:x>
      <cdr:y>0.22599</cdr:y>
    </cdr:from>
    <cdr:to>
      <cdr:x>0.84923</cdr:x>
      <cdr:y>0.2726</cdr:y>
    </cdr:to>
    <cdr:sp macro="" textlink="">
      <cdr:nvSpPr>
        <cdr:cNvPr id="2" name="TextBox 1">
          <a:extLst xmlns:a="http://schemas.openxmlformats.org/drawingml/2006/main">
            <a:ext uri="{FF2B5EF4-FFF2-40B4-BE49-F238E27FC236}">
              <a16:creationId xmlns:a16="http://schemas.microsoft.com/office/drawing/2014/main" id="{A62F1606-25D9-3425-EB33-3D5BF26FDE7B}"/>
            </a:ext>
          </a:extLst>
        </cdr:cNvPr>
        <cdr:cNvSpPr txBox="1"/>
      </cdr:nvSpPr>
      <cdr:spPr>
        <a:xfrm xmlns:a="http://schemas.openxmlformats.org/drawingml/2006/main">
          <a:off x="5821820" y="1424299"/>
          <a:ext cx="1548927" cy="293762"/>
        </a:xfrm>
        <a:prstGeom xmlns:a="http://schemas.openxmlformats.org/drawingml/2006/main" prst="rect">
          <a:avLst/>
        </a:prstGeom>
        <a:solidFill xmlns:a="http://schemas.openxmlformats.org/drawingml/2006/main">
          <a:srgbClr val="FFFF00"/>
        </a:solidFill>
      </cdr:spPr>
      <cdr:txBody>
        <a:bodyPr xmlns:a="http://schemas.openxmlformats.org/drawingml/2006/main" vertOverflow="clip" wrap="none" rtlCol="0"/>
        <a:lstStyle xmlns:a="http://schemas.openxmlformats.org/drawingml/2006/main"/>
        <a:p xmlns:a="http://schemas.openxmlformats.org/drawingml/2006/main">
          <a:r>
            <a:rPr lang="en-US" sz="1400" b="1"/>
            <a:t>Average: 144 days</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F86B167C-8A01-4C2E-AEBA-9129DF6A9E03}" type="datetimeFigureOut">
              <a:rPr lang="en-US" smtClean="0"/>
              <a:t>1/21/2025</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D6A1DC3D-7F78-434E-AC47-3CF6AC9C61FB}" type="slidenum">
              <a:rPr lang="en-US" smtClean="0"/>
              <a:t>‹#›</a:t>
            </a:fld>
            <a:endParaRPr lang="en-US"/>
          </a:p>
        </p:txBody>
      </p:sp>
    </p:spTree>
    <p:extLst>
      <p:ext uri="{BB962C8B-B14F-4D97-AF65-F5344CB8AC3E}">
        <p14:creationId xmlns:p14="http://schemas.microsoft.com/office/powerpoint/2010/main" val="2815747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A1DC3D-7F78-434E-AC47-3CF6AC9C61FB}" type="slidenum">
              <a:rPr lang="en-US" smtClean="0"/>
              <a:t>3</a:t>
            </a:fld>
            <a:endParaRPr lang="en-US"/>
          </a:p>
        </p:txBody>
      </p:sp>
    </p:spTree>
    <p:extLst>
      <p:ext uri="{BB962C8B-B14F-4D97-AF65-F5344CB8AC3E}">
        <p14:creationId xmlns:p14="http://schemas.microsoft.com/office/powerpoint/2010/main" val="2130272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9F95497-BC54-46C9-92CB-F7FD0F227AB8}" type="datetime1">
              <a:rPr lang="en-US" smtClean="0"/>
              <a:t>1/21/2025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05997-F8D6-4DB0-8ED7-83C9C1850AD2}" type="slidenum">
              <a:rPr lang="en-US" smtClean="0"/>
              <a:t>‹#›</a:t>
            </a:fld>
            <a:endParaRPr lang="en-US"/>
          </a:p>
        </p:txBody>
      </p:sp>
    </p:spTree>
    <p:extLst>
      <p:ext uri="{BB962C8B-B14F-4D97-AF65-F5344CB8AC3E}">
        <p14:creationId xmlns:p14="http://schemas.microsoft.com/office/powerpoint/2010/main" val="1695333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1E0CD2-7ECF-4E4D-A7C7-B81A8927967F}" type="datetime1">
              <a:rPr lang="en-US" smtClean="0"/>
              <a:t>1/21/2025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05997-F8D6-4DB0-8ED7-83C9C1850AD2}" type="slidenum">
              <a:rPr lang="en-US" smtClean="0"/>
              <a:t>‹#›</a:t>
            </a:fld>
            <a:endParaRPr lang="en-US"/>
          </a:p>
        </p:txBody>
      </p:sp>
    </p:spTree>
    <p:extLst>
      <p:ext uri="{BB962C8B-B14F-4D97-AF65-F5344CB8AC3E}">
        <p14:creationId xmlns:p14="http://schemas.microsoft.com/office/powerpoint/2010/main" val="166733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E6DAA0-7CA4-4E7E-B58C-C7212D407F98}" type="datetime1">
              <a:rPr lang="en-US" smtClean="0"/>
              <a:t>1/21/2025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05997-F8D6-4DB0-8ED7-83C9C1850AD2}" type="slidenum">
              <a:rPr lang="en-US" smtClean="0"/>
              <a:t>‹#›</a:t>
            </a:fld>
            <a:endParaRPr lang="en-US"/>
          </a:p>
        </p:txBody>
      </p:sp>
    </p:spTree>
    <p:extLst>
      <p:ext uri="{BB962C8B-B14F-4D97-AF65-F5344CB8AC3E}">
        <p14:creationId xmlns:p14="http://schemas.microsoft.com/office/powerpoint/2010/main" val="3984469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D35F58-50A2-4E5A-BFEA-D1371192569B}" type="datetime1">
              <a:rPr lang="en-US" smtClean="0"/>
              <a:t>1/21/2025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05997-F8D6-4DB0-8ED7-83C9C1850AD2}" type="slidenum">
              <a:rPr lang="en-US" smtClean="0"/>
              <a:t>‹#›</a:t>
            </a:fld>
            <a:endParaRPr lang="en-US"/>
          </a:p>
        </p:txBody>
      </p:sp>
    </p:spTree>
    <p:extLst>
      <p:ext uri="{BB962C8B-B14F-4D97-AF65-F5344CB8AC3E}">
        <p14:creationId xmlns:p14="http://schemas.microsoft.com/office/powerpoint/2010/main" val="1106671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84769D-008B-4EA4-A408-C6D644C0689F}" type="datetime1">
              <a:rPr lang="en-US" smtClean="0"/>
              <a:t>1/21/2025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05997-F8D6-4DB0-8ED7-83C9C1850AD2}" type="slidenum">
              <a:rPr lang="en-US" smtClean="0"/>
              <a:t>‹#›</a:t>
            </a:fld>
            <a:endParaRPr lang="en-US"/>
          </a:p>
        </p:txBody>
      </p:sp>
    </p:spTree>
    <p:extLst>
      <p:ext uri="{BB962C8B-B14F-4D97-AF65-F5344CB8AC3E}">
        <p14:creationId xmlns:p14="http://schemas.microsoft.com/office/powerpoint/2010/main" val="3139722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ABDBE8F-D306-4118-913E-004715BEB55C}" type="datetime1">
              <a:rPr lang="en-US" smtClean="0"/>
              <a:t>1/21/2025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05997-F8D6-4DB0-8ED7-83C9C1850AD2}" type="slidenum">
              <a:rPr lang="en-US" smtClean="0"/>
              <a:t>‹#›</a:t>
            </a:fld>
            <a:endParaRPr lang="en-US"/>
          </a:p>
        </p:txBody>
      </p:sp>
    </p:spTree>
    <p:extLst>
      <p:ext uri="{BB962C8B-B14F-4D97-AF65-F5344CB8AC3E}">
        <p14:creationId xmlns:p14="http://schemas.microsoft.com/office/powerpoint/2010/main" val="1281053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2483856-4CB3-45B8-89BE-8775326619D2}" type="datetime1">
              <a:rPr lang="en-US" smtClean="0"/>
              <a:t>1/21/2025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C05997-F8D6-4DB0-8ED7-83C9C1850AD2}" type="slidenum">
              <a:rPr lang="en-US" smtClean="0"/>
              <a:t>‹#›</a:t>
            </a:fld>
            <a:endParaRPr lang="en-US"/>
          </a:p>
        </p:txBody>
      </p:sp>
    </p:spTree>
    <p:extLst>
      <p:ext uri="{BB962C8B-B14F-4D97-AF65-F5344CB8AC3E}">
        <p14:creationId xmlns:p14="http://schemas.microsoft.com/office/powerpoint/2010/main" val="1402225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8B1AAD-78B9-437A-AEF6-BD04D1D7006B}" type="datetime1">
              <a:rPr lang="en-US" smtClean="0"/>
              <a:t>1/21/2025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C05997-F8D6-4DB0-8ED7-83C9C1850AD2}" type="slidenum">
              <a:rPr lang="en-US" smtClean="0"/>
              <a:t>‹#›</a:t>
            </a:fld>
            <a:endParaRPr lang="en-US"/>
          </a:p>
        </p:txBody>
      </p:sp>
    </p:spTree>
    <p:extLst>
      <p:ext uri="{BB962C8B-B14F-4D97-AF65-F5344CB8AC3E}">
        <p14:creationId xmlns:p14="http://schemas.microsoft.com/office/powerpoint/2010/main" val="1917981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0AEA43-1F24-452E-BC37-60FFD5FE7F8D}" type="datetime1">
              <a:rPr lang="en-US" smtClean="0"/>
              <a:t>1/21/2025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C05997-F8D6-4DB0-8ED7-83C9C1850AD2}" type="slidenum">
              <a:rPr lang="en-US" smtClean="0"/>
              <a:t>‹#›</a:t>
            </a:fld>
            <a:endParaRPr lang="en-US"/>
          </a:p>
        </p:txBody>
      </p:sp>
    </p:spTree>
    <p:extLst>
      <p:ext uri="{BB962C8B-B14F-4D97-AF65-F5344CB8AC3E}">
        <p14:creationId xmlns:p14="http://schemas.microsoft.com/office/powerpoint/2010/main" val="4282079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05456C-53F4-45AF-9EC0-B804B66813B8}" type="datetime1">
              <a:rPr lang="en-US" smtClean="0"/>
              <a:t>1/21/2025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05997-F8D6-4DB0-8ED7-83C9C1850AD2}" type="slidenum">
              <a:rPr lang="en-US" smtClean="0"/>
              <a:t>‹#›</a:t>
            </a:fld>
            <a:endParaRPr lang="en-US"/>
          </a:p>
        </p:txBody>
      </p:sp>
    </p:spTree>
    <p:extLst>
      <p:ext uri="{BB962C8B-B14F-4D97-AF65-F5344CB8AC3E}">
        <p14:creationId xmlns:p14="http://schemas.microsoft.com/office/powerpoint/2010/main" val="3571346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79087A-778E-46CC-B3D0-61BA27C13D00}" type="datetime1">
              <a:rPr lang="en-US" smtClean="0"/>
              <a:t>1/21/2025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05997-F8D6-4DB0-8ED7-83C9C1850AD2}" type="slidenum">
              <a:rPr lang="en-US" smtClean="0"/>
              <a:t>‹#›</a:t>
            </a:fld>
            <a:endParaRPr lang="en-US"/>
          </a:p>
        </p:txBody>
      </p:sp>
    </p:spTree>
    <p:extLst>
      <p:ext uri="{BB962C8B-B14F-4D97-AF65-F5344CB8AC3E}">
        <p14:creationId xmlns:p14="http://schemas.microsoft.com/office/powerpoint/2010/main" val="3125010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081DAF-7D56-4E8A-8E68-F299451371EC}" type="datetime1">
              <a:rPr lang="en-US" smtClean="0"/>
              <a:t>1/21/2025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C05997-F8D6-4DB0-8ED7-83C9C1850AD2}" type="slidenum">
              <a:rPr lang="en-US" smtClean="0"/>
              <a:t>‹#›</a:t>
            </a:fld>
            <a:endParaRPr lang="en-US"/>
          </a:p>
        </p:txBody>
      </p:sp>
    </p:spTree>
    <p:extLst>
      <p:ext uri="{BB962C8B-B14F-4D97-AF65-F5344CB8AC3E}">
        <p14:creationId xmlns:p14="http://schemas.microsoft.com/office/powerpoint/2010/main" val="251972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conventionofstates.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C9E54F1-F126-FAA1-EE2A-EA9E436F4345}"/>
              </a:ext>
            </a:extLst>
          </p:cNvPr>
          <p:cNvPicPr>
            <a:picLocks noChangeAspect="1"/>
          </p:cNvPicPr>
          <p:nvPr/>
        </p:nvPicPr>
        <p:blipFill>
          <a:blip r:embed="rId2"/>
          <a:stretch>
            <a:fillRect/>
          </a:stretch>
        </p:blipFill>
        <p:spPr>
          <a:xfrm>
            <a:off x="1676400" y="533400"/>
            <a:ext cx="5448300" cy="714375"/>
          </a:xfrm>
          <a:prstGeom prst="rect">
            <a:avLst/>
          </a:prstGeom>
        </p:spPr>
      </p:pic>
      <p:sp>
        <p:nvSpPr>
          <p:cNvPr id="3" name="TextBox 2">
            <a:extLst>
              <a:ext uri="{FF2B5EF4-FFF2-40B4-BE49-F238E27FC236}">
                <a16:creationId xmlns:a16="http://schemas.microsoft.com/office/drawing/2014/main" id="{5F15DB00-22F1-C070-3B3C-DD9AD9861EFE}"/>
              </a:ext>
            </a:extLst>
          </p:cNvPr>
          <p:cNvSpPr txBox="1"/>
          <p:nvPr/>
        </p:nvSpPr>
        <p:spPr>
          <a:xfrm>
            <a:off x="514739" y="1358227"/>
            <a:ext cx="8305800" cy="707886"/>
          </a:xfrm>
          <a:prstGeom prst="rect">
            <a:avLst/>
          </a:prstGeom>
          <a:solidFill>
            <a:srgbClr val="FFFF99"/>
          </a:solidFill>
        </p:spPr>
        <p:txBody>
          <a:bodyPr wrap="square" rtlCol="0">
            <a:spAutoFit/>
          </a:bodyPr>
          <a:lstStyle/>
          <a:p>
            <a:pPr algn="ctr"/>
            <a:r>
              <a:rPr lang="en-US" sz="2000" b="1" dirty="0"/>
              <a:t>Colorado Republican House Minority Team</a:t>
            </a:r>
          </a:p>
          <a:p>
            <a:pPr algn="ctr"/>
            <a:r>
              <a:rPr lang="en-US" sz="2000" b="1" dirty="0"/>
              <a:t>“Lunch and Learn” Presentation: January 22, 2025</a:t>
            </a:r>
          </a:p>
        </p:txBody>
      </p:sp>
      <p:sp>
        <p:nvSpPr>
          <p:cNvPr id="2" name="Slide Number Placeholder 1">
            <a:extLst>
              <a:ext uri="{FF2B5EF4-FFF2-40B4-BE49-F238E27FC236}">
                <a16:creationId xmlns:a16="http://schemas.microsoft.com/office/drawing/2014/main" id="{1DCBFE0E-DFD7-E34D-C20F-AF93A614797A}"/>
              </a:ext>
            </a:extLst>
          </p:cNvPr>
          <p:cNvSpPr>
            <a:spLocks noGrp="1"/>
          </p:cNvSpPr>
          <p:nvPr>
            <p:ph type="sldNum" sz="quarter" idx="12"/>
          </p:nvPr>
        </p:nvSpPr>
        <p:spPr/>
        <p:txBody>
          <a:bodyPr/>
          <a:lstStyle/>
          <a:p>
            <a:fld id="{F9C05997-F8D6-4DB0-8ED7-83C9C1850AD2}" type="slidenum">
              <a:rPr lang="en-US" smtClean="0"/>
              <a:t>1</a:t>
            </a:fld>
            <a:endParaRPr lang="en-US"/>
          </a:p>
        </p:txBody>
      </p:sp>
      <p:sp>
        <p:nvSpPr>
          <p:cNvPr id="5" name="TextBox 4">
            <a:extLst>
              <a:ext uri="{FF2B5EF4-FFF2-40B4-BE49-F238E27FC236}">
                <a16:creationId xmlns:a16="http://schemas.microsoft.com/office/drawing/2014/main" id="{073F0ABB-C94D-5EC2-8E09-24CD6C114495}"/>
              </a:ext>
            </a:extLst>
          </p:cNvPr>
          <p:cNvSpPr txBox="1"/>
          <p:nvPr/>
        </p:nvSpPr>
        <p:spPr>
          <a:xfrm>
            <a:off x="304800" y="2252463"/>
            <a:ext cx="8536733" cy="4093428"/>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Purpose</a:t>
            </a:r>
            <a:r>
              <a:rPr lang="en-US" sz="2000" dirty="0">
                <a:latin typeface="Arial" panose="020B0604020202020204" pitchFamily="34" charset="0"/>
                <a:cs typeface="Arial" panose="020B0604020202020204" pitchFamily="34" charset="0"/>
              </a:rPr>
              <a:t>. </a:t>
            </a:r>
            <a:r>
              <a:rPr lang="en-US" sz="2000" b="0" i="0" dirty="0">
                <a:solidFill>
                  <a:srgbClr val="000000"/>
                </a:solidFill>
                <a:effectLst/>
                <a:latin typeface="Arial" panose="020B0604020202020204" pitchFamily="34" charset="0"/>
                <a:cs typeface="Arial" panose="020B0604020202020204" pitchFamily="34" charset="0"/>
              </a:rPr>
              <a:t>To Answer Why An Article V Convention Is Necessary, Review Current Status, and Present Mission, Primary Goals, and Strategies</a:t>
            </a:r>
          </a:p>
          <a:p>
            <a:endParaRPr lang="en-US" sz="2000" dirty="0">
              <a:latin typeface="Arial" panose="020B0604020202020204" pitchFamily="34" charset="0"/>
              <a:cs typeface="Arial" panose="020B0604020202020204" pitchFamily="34" charset="0"/>
            </a:endParaRPr>
          </a:p>
          <a:p>
            <a:r>
              <a:rPr lang="en-US" sz="2000" u="sng" dirty="0">
                <a:latin typeface="Arial" panose="020B0604020202020204" pitchFamily="34" charset="0"/>
                <a:cs typeface="Arial" panose="020B0604020202020204" pitchFamily="34" charset="0"/>
              </a:rPr>
              <a:t>Agenda.</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Why An Article V Convention is Necessary</a:t>
            </a:r>
          </a:p>
          <a:p>
            <a:pPr marL="800100" lvl="1" indent="-342900">
              <a:buFont typeface="Courier New" panose="02070309020205020404" pitchFamily="49" charset="0"/>
              <a:buChar char="o"/>
            </a:pPr>
            <a:r>
              <a:rPr lang="en-US" sz="2000" dirty="0">
                <a:latin typeface="Arial" panose="020B0604020202020204" pitchFamily="34" charset="0"/>
                <a:cs typeface="Arial" panose="020B0604020202020204" pitchFamily="34" charset="0"/>
              </a:rPr>
              <a:t>Level of Trust in the Federal Government</a:t>
            </a:r>
          </a:p>
          <a:p>
            <a:pPr marL="800100" lvl="1" indent="-342900">
              <a:buFont typeface="Courier New" panose="02070309020205020404" pitchFamily="49" charset="0"/>
              <a:buChar char="o"/>
            </a:pPr>
            <a:r>
              <a:rPr lang="en-US" sz="2000" dirty="0">
                <a:latin typeface="Arial" panose="020B0604020202020204" pitchFamily="34" charset="0"/>
                <a:cs typeface="Arial" panose="020B0604020202020204" pitchFamily="34" charset="0"/>
              </a:rPr>
              <a:t>Recent Polling Trend</a:t>
            </a:r>
          </a:p>
          <a:p>
            <a:pPr marL="800100" lvl="1" indent="-342900">
              <a:buFont typeface="Courier New" panose="02070309020205020404" pitchFamily="49" charset="0"/>
              <a:buChar char="o"/>
            </a:pPr>
            <a:r>
              <a:rPr lang="en-US" sz="2000" dirty="0">
                <a:latin typeface="Arial" panose="020B0604020202020204" pitchFamily="34" charset="0"/>
                <a:cs typeface="Arial" panose="020B0604020202020204" pitchFamily="34" charset="0"/>
              </a:rPr>
              <a:t>Colorado Petition Overview</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Current Status</a:t>
            </a:r>
          </a:p>
          <a:p>
            <a:pPr marL="800100" lvl="1" indent="-342900">
              <a:buFont typeface="Courier New" panose="02070309020205020404" pitchFamily="49" charset="0"/>
              <a:buChar char="o"/>
            </a:pPr>
            <a:r>
              <a:rPr lang="en-US" sz="2000" dirty="0">
                <a:latin typeface="Arial" panose="020B0604020202020204" pitchFamily="34" charset="0"/>
                <a:cs typeface="Arial" panose="020B0604020202020204" pitchFamily="34" charset="0"/>
              </a:rPr>
              <a:t>General Process</a:t>
            </a:r>
          </a:p>
          <a:p>
            <a:pPr marL="800100" lvl="1" indent="-342900">
              <a:buFont typeface="Courier New" panose="02070309020205020404" pitchFamily="49" charset="0"/>
              <a:buChar char="o"/>
            </a:pPr>
            <a:r>
              <a:rPr lang="en-US" sz="2000" dirty="0">
                <a:latin typeface="Arial" panose="020B0604020202020204" pitchFamily="34" charset="0"/>
                <a:cs typeface="Arial" panose="020B0604020202020204" pitchFamily="34" charset="0"/>
              </a:rPr>
              <a:t>Article V Convention Progress Map</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COSA Mission and Primary Goals</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Other Potential Strategies</a:t>
            </a:r>
          </a:p>
        </p:txBody>
      </p:sp>
    </p:spTree>
    <p:extLst>
      <p:ext uri="{BB962C8B-B14F-4D97-AF65-F5344CB8AC3E}">
        <p14:creationId xmlns:p14="http://schemas.microsoft.com/office/powerpoint/2010/main" val="1384944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7BA22C-B20C-17D2-31D3-6C13BA7D493F}"/>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0B46D00-B824-876B-4AE0-8383B18FD849}"/>
              </a:ext>
            </a:extLst>
          </p:cNvPr>
          <p:cNvSpPr>
            <a:spLocks noGrp="1"/>
          </p:cNvSpPr>
          <p:nvPr>
            <p:ph type="sldNum" sz="quarter" idx="12"/>
          </p:nvPr>
        </p:nvSpPr>
        <p:spPr/>
        <p:txBody>
          <a:bodyPr/>
          <a:lstStyle/>
          <a:p>
            <a:fld id="{F9C05997-F8D6-4DB0-8ED7-83C9C1850AD2}" type="slidenum">
              <a:rPr lang="en-US" smtClean="0"/>
              <a:t>10</a:t>
            </a:fld>
            <a:endParaRPr lang="en-US"/>
          </a:p>
        </p:txBody>
      </p:sp>
      <p:sp>
        <p:nvSpPr>
          <p:cNvPr id="7" name="TextBox 6">
            <a:extLst>
              <a:ext uri="{FF2B5EF4-FFF2-40B4-BE49-F238E27FC236}">
                <a16:creationId xmlns:a16="http://schemas.microsoft.com/office/drawing/2014/main" id="{E8B89784-5858-99E5-C4BA-D5BBD0966358}"/>
              </a:ext>
            </a:extLst>
          </p:cNvPr>
          <p:cNvSpPr txBox="1"/>
          <p:nvPr/>
        </p:nvSpPr>
        <p:spPr>
          <a:xfrm>
            <a:off x="2292589" y="2554069"/>
            <a:ext cx="4316758" cy="1015663"/>
          </a:xfrm>
          <a:prstGeom prst="rect">
            <a:avLst/>
          </a:prstGeom>
          <a:noFill/>
        </p:spPr>
        <p:txBody>
          <a:bodyPr wrap="none" rtlCol="0">
            <a:spAutoFit/>
          </a:bodyPr>
          <a:lstStyle/>
          <a:p>
            <a:pPr algn="ctr"/>
            <a:r>
              <a:rPr lang="en-US" sz="3600" dirty="0">
                <a:solidFill>
                  <a:srgbClr val="0033CC"/>
                </a:solidFill>
              </a:rPr>
              <a:t>Back-up Slides</a:t>
            </a:r>
          </a:p>
          <a:p>
            <a:pPr algn="ctr"/>
            <a:r>
              <a:rPr lang="en-US" sz="2400" dirty="0"/>
              <a:t>To assist with potential questions</a:t>
            </a:r>
          </a:p>
        </p:txBody>
      </p:sp>
    </p:spTree>
    <p:extLst>
      <p:ext uri="{BB962C8B-B14F-4D97-AF65-F5344CB8AC3E}">
        <p14:creationId xmlns:p14="http://schemas.microsoft.com/office/powerpoint/2010/main" val="2312017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017C15-8C52-C3CD-2D2D-C3CD2F037EAA}"/>
            </a:ext>
          </a:extLst>
        </p:cNvPr>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D653C98-C614-11C0-70AB-5D3A74073704}"/>
              </a:ext>
            </a:extLst>
          </p:cNvPr>
          <p:cNvCxnSpPr/>
          <p:nvPr/>
        </p:nvCxnSpPr>
        <p:spPr>
          <a:xfrm>
            <a:off x="457200" y="838200"/>
            <a:ext cx="8153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9F199CC-341F-19F8-7C6A-11839469A24A}"/>
              </a:ext>
            </a:extLst>
          </p:cNvPr>
          <p:cNvSpPr txBox="1"/>
          <p:nvPr/>
        </p:nvSpPr>
        <p:spPr>
          <a:xfrm>
            <a:off x="447254" y="34711"/>
            <a:ext cx="8420960" cy="830997"/>
          </a:xfrm>
          <a:prstGeom prst="rect">
            <a:avLst/>
          </a:prstGeom>
          <a:noFill/>
        </p:spPr>
        <p:txBody>
          <a:bodyPr wrap="none" rtlCol="0">
            <a:spAutoFit/>
          </a:bodyPr>
          <a:lstStyle/>
          <a:p>
            <a:pPr algn="ctr"/>
            <a:r>
              <a:rPr lang="en-US" sz="3600" dirty="0"/>
              <a:t>General Highlights of 19 States’ Applications</a:t>
            </a:r>
          </a:p>
          <a:p>
            <a:pPr algn="ctr"/>
            <a:r>
              <a:rPr lang="en-US" sz="1200" dirty="0"/>
              <a:t>(Current Status)</a:t>
            </a:r>
          </a:p>
        </p:txBody>
      </p:sp>
      <p:sp>
        <p:nvSpPr>
          <p:cNvPr id="7" name="TextBox 6">
            <a:extLst>
              <a:ext uri="{FF2B5EF4-FFF2-40B4-BE49-F238E27FC236}">
                <a16:creationId xmlns:a16="http://schemas.microsoft.com/office/drawing/2014/main" id="{2330C664-0CF6-9BF0-9512-65B3E3E05838}"/>
              </a:ext>
            </a:extLst>
          </p:cNvPr>
          <p:cNvSpPr txBox="1"/>
          <p:nvPr/>
        </p:nvSpPr>
        <p:spPr>
          <a:xfrm>
            <a:off x="368171" y="867634"/>
            <a:ext cx="8305800" cy="5271636"/>
          </a:xfrm>
          <a:prstGeom prst="rect">
            <a:avLst/>
          </a:prstGeom>
          <a:noFill/>
        </p:spPr>
        <p:txBody>
          <a:bodyPr wrap="square">
            <a:spAutoFit/>
          </a:bodyPr>
          <a:lstStyle/>
          <a:p>
            <a:pPr marR="0" lvl="0">
              <a:lnSpc>
                <a:spcPct val="107000"/>
              </a:lnSpc>
            </a:pPr>
            <a:r>
              <a:rPr lang="en-US" sz="2000" kern="100" dirty="0">
                <a:effectLst/>
                <a:latin typeface="Arial" panose="020B0604020202020204" pitchFamily="34" charset="0"/>
                <a:ea typeface="Calibri" panose="020F0502020204030204" pitchFamily="34" charset="0"/>
                <a:cs typeface="Arial" panose="020B0604020202020204" pitchFamily="34" charset="0"/>
              </a:rPr>
              <a:t>All 19 States incorporate standard 3-part platform; below are specific highlights from some of the applications </a:t>
            </a:r>
          </a:p>
          <a:p>
            <a:pPr marL="342900" marR="0" lvl="0" indent="-342900">
              <a:lnSpc>
                <a:spcPct val="107000"/>
              </a:lnSpc>
              <a:buFont typeface="Symbol" panose="05050102010706020507" pitchFamily="18" charset="2"/>
              <a:buChar char=""/>
            </a:pPr>
            <a:r>
              <a:rPr lang="en-US" sz="2000" kern="100" dirty="0">
                <a:effectLst/>
                <a:latin typeface="Arial" panose="020B0604020202020204" pitchFamily="34" charset="0"/>
                <a:ea typeface="Calibri" panose="020F0502020204030204" pitchFamily="34" charset="0"/>
                <a:cs typeface="Arial" panose="020B0604020202020204" pitchFamily="34" charset="0"/>
              </a:rPr>
              <a:t>Term Limits for Members of Congress</a:t>
            </a:r>
          </a:p>
          <a:p>
            <a:pPr marL="742950" marR="0" lvl="1" indent="-285750">
              <a:lnSpc>
                <a:spcPct val="107000"/>
              </a:lnSpc>
              <a:buFont typeface="Courier New" panose="02070309020205020404" pitchFamily="49" charset="0"/>
              <a:buChar char="o"/>
            </a:pPr>
            <a:r>
              <a:rPr lang="en-US" kern="100" dirty="0">
                <a:effectLst/>
                <a:latin typeface="Arial" panose="020B0604020202020204" pitchFamily="34" charset="0"/>
                <a:ea typeface="Calibri" panose="020F0502020204030204" pitchFamily="34" charset="0"/>
                <a:cs typeface="Arial" panose="020B0604020202020204" pitchFamily="34" charset="0"/>
              </a:rPr>
              <a:t>Arizona will not allow its delegates to support term limits under 12 years</a:t>
            </a:r>
          </a:p>
          <a:p>
            <a:pPr marL="742950" marR="0" lvl="1" indent="-285750">
              <a:lnSpc>
                <a:spcPct val="107000"/>
              </a:lnSpc>
              <a:buFont typeface="Courier New" panose="02070309020205020404" pitchFamily="49" charset="0"/>
              <a:buChar char="o"/>
            </a:pPr>
            <a:r>
              <a:rPr lang="en-US" kern="100" dirty="0">
                <a:effectLst/>
                <a:latin typeface="Arial" panose="020B0604020202020204" pitchFamily="34" charset="0"/>
                <a:ea typeface="Calibri" panose="020F0502020204030204" pitchFamily="34" charset="0"/>
                <a:cs typeface="Arial" panose="020B0604020202020204" pitchFamily="34" charset="0"/>
              </a:rPr>
              <a:t>Mississippi will not support term limits of any kind; 2-part platform only</a:t>
            </a:r>
          </a:p>
          <a:p>
            <a:pPr marL="342900" marR="0" lvl="0" indent="-342900">
              <a:lnSpc>
                <a:spcPct val="107000"/>
              </a:lnSpc>
              <a:buFont typeface="Symbol" panose="05050102010706020507" pitchFamily="18" charset="2"/>
              <a:buChar char=""/>
            </a:pPr>
            <a:r>
              <a:rPr lang="en-US" sz="2000" kern="100" dirty="0">
                <a:effectLst/>
                <a:latin typeface="Arial" panose="020B0604020202020204" pitchFamily="34" charset="0"/>
                <a:ea typeface="Calibri" panose="020F0502020204030204" pitchFamily="34" charset="0"/>
                <a:cs typeface="Arial" panose="020B0604020202020204" pitchFamily="34" charset="0"/>
              </a:rPr>
              <a:t>7 states provide general instructions for delegates</a:t>
            </a:r>
          </a:p>
          <a:p>
            <a:pPr marL="342900" marR="0" lvl="0" indent="-342900">
              <a:lnSpc>
                <a:spcPct val="107000"/>
              </a:lnSpc>
              <a:buFont typeface="Symbol" panose="05050102010706020507" pitchFamily="18" charset="2"/>
              <a:buChar char=""/>
            </a:pPr>
            <a:r>
              <a:rPr lang="en-US" sz="2000" kern="100" dirty="0">
                <a:effectLst/>
                <a:latin typeface="Arial" panose="020B0604020202020204" pitchFamily="34" charset="0"/>
                <a:ea typeface="Calibri" panose="020F0502020204030204" pitchFamily="34" charset="0"/>
                <a:cs typeface="Arial" panose="020B0604020202020204" pitchFamily="34" charset="0"/>
              </a:rPr>
              <a:t>5 states mention general limitations and powers of Congress related to Article V Convention </a:t>
            </a:r>
          </a:p>
          <a:p>
            <a:pPr marL="342900" marR="0" lvl="0" indent="-342900">
              <a:lnSpc>
                <a:spcPct val="107000"/>
              </a:lnSpc>
              <a:buFont typeface="Symbol" panose="05050102010706020507" pitchFamily="18" charset="2"/>
              <a:buChar char=""/>
            </a:pPr>
            <a:r>
              <a:rPr lang="en-US" sz="2000" kern="100" dirty="0">
                <a:effectLst/>
                <a:latin typeface="Arial" panose="020B0604020202020204" pitchFamily="34" charset="0"/>
                <a:ea typeface="Calibri" panose="020F0502020204030204" pitchFamily="34" charset="0"/>
                <a:cs typeface="Arial" panose="020B0604020202020204" pitchFamily="34" charset="0"/>
              </a:rPr>
              <a:t>5 states include “by definition, a Convention of the States means one-state, one-vote”</a:t>
            </a:r>
          </a:p>
          <a:p>
            <a:pPr marL="342900" marR="0" lvl="0" indent="-342900">
              <a:lnSpc>
                <a:spcPct val="107000"/>
              </a:lnSpc>
              <a:buFont typeface="Symbol" panose="05050102010706020507" pitchFamily="18" charset="2"/>
              <a:buChar char=""/>
            </a:pPr>
            <a:r>
              <a:rPr lang="en-US" sz="2000" kern="100" dirty="0">
                <a:effectLst/>
                <a:latin typeface="Arial" panose="020B0604020202020204" pitchFamily="34" charset="0"/>
                <a:ea typeface="Calibri" panose="020F0502020204030204" pitchFamily="34" charset="0"/>
                <a:cs typeface="Arial" panose="020B0604020202020204" pitchFamily="34" charset="0"/>
              </a:rPr>
              <a:t>4 states explain application is not valid to make changes to the “Bill of Rights”</a:t>
            </a:r>
          </a:p>
          <a:p>
            <a:pPr marL="342900" marR="0" lvl="0" indent="-342900">
              <a:lnSpc>
                <a:spcPct val="107000"/>
              </a:lnSpc>
              <a:buFont typeface="Symbol" panose="05050102010706020507" pitchFamily="18" charset="2"/>
              <a:buChar char=""/>
            </a:pPr>
            <a:r>
              <a:rPr lang="en-US" sz="2000" kern="100" dirty="0">
                <a:effectLst/>
                <a:latin typeface="Arial" panose="020B0604020202020204" pitchFamily="34" charset="0"/>
                <a:ea typeface="Calibri" panose="020F0502020204030204" pitchFamily="34" charset="0"/>
                <a:cs typeface="Arial" panose="020B0604020202020204" pitchFamily="34" charset="0"/>
              </a:rPr>
              <a:t>4 states recommend Congress determine the mode of ratification by state legislatures</a:t>
            </a:r>
          </a:p>
          <a:p>
            <a:pPr marL="342900" marR="0" lvl="0" indent="-342900">
              <a:lnSpc>
                <a:spcPct val="107000"/>
              </a:lnSpc>
              <a:spcAft>
                <a:spcPts val="800"/>
              </a:spcAft>
              <a:buFont typeface="Symbol" panose="05050102010706020507" pitchFamily="18" charset="2"/>
              <a:buChar char=""/>
            </a:pPr>
            <a:r>
              <a:rPr lang="en-US" sz="2000" kern="100" dirty="0">
                <a:effectLst/>
                <a:latin typeface="Arial" panose="020B0604020202020204" pitchFamily="34" charset="0"/>
                <a:ea typeface="Calibri" panose="020F0502020204030204" pitchFamily="34" charset="0"/>
                <a:cs typeface="Arial" panose="020B0604020202020204" pitchFamily="34" charset="0"/>
              </a:rPr>
              <a:t>1 state recommends Congress determine mode of ratification (either by state legislature or state convention) prior to convention</a:t>
            </a:r>
          </a:p>
        </p:txBody>
      </p:sp>
      <p:sp>
        <p:nvSpPr>
          <p:cNvPr id="2" name="Slide Number Placeholder 1">
            <a:extLst>
              <a:ext uri="{FF2B5EF4-FFF2-40B4-BE49-F238E27FC236}">
                <a16:creationId xmlns:a16="http://schemas.microsoft.com/office/drawing/2014/main" id="{8DC8A1D6-9916-FEEA-AF90-BD9A57EF26AF}"/>
              </a:ext>
            </a:extLst>
          </p:cNvPr>
          <p:cNvSpPr>
            <a:spLocks noGrp="1"/>
          </p:cNvSpPr>
          <p:nvPr>
            <p:ph type="sldNum" sz="quarter" idx="12"/>
          </p:nvPr>
        </p:nvSpPr>
        <p:spPr/>
        <p:txBody>
          <a:bodyPr/>
          <a:lstStyle/>
          <a:p>
            <a:fld id="{F9C05997-F8D6-4DB0-8ED7-83C9C1850AD2}" type="slidenum">
              <a:rPr lang="en-US" smtClean="0"/>
              <a:t>11</a:t>
            </a:fld>
            <a:endParaRPr lang="en-US"/>
          </a:p>
        </p:txBody>
      </p:sp>
    </p:spTree>
    <p:extLst>
      <p:ext uri="{BB962C8B-B14F-4D97-AF65-F5344CB8AC3E}">
        <p14:creationId xmlns:p14="http://schemas.microsoft.com/office/powerpoint/2010/main" val="2636462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3C2973-572F-A614-551C-50D292E6CB3D}"/>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4D1CABA-71BB-04E4-9CB1-CB3F3DF7CBC6}"/>
              </a:ext>
            </a:extLst>
          </p:cNvPr>
          <p:cNvSpPr>
            <a:spLocks noGrp="1"/>
          </p:cNvSpPr>
          <p:nvPr>
            <p:ph type="sldNum" sz="quarter" idx="12"/>
          </p:nvPr>
        </p:nvSpPr>
        <p:spPr/>
        <p:txBody>
          <a:bodyPr/>
          <a:lstStyle/>
          <a:p>
            <a:fld id="{F9C05997-F8D6-4DB0-8ED7-83C9C1850AD2}" type="slidenum">
              <a:rPr lang="en-US" smtClean="0"/>
              <a:t>12</a:t>
            </a:fld>
            <a:endParaRPr lang="en-US"/>
          </a:p>
        </p:txBody>
      </p:sp>
      <p:cxnSp>
        <p:nvCxnSpPr>
          <p:cNvPr id="6" name="Straight Connector 5">
            <a:extLst>
              <a:ext uri="{FF2B5EF4-FFF2-40B4-BE49-F238E27FC236}">
                <a16:creationId xmlns:a16="http://schemas.microsoft.com/office/drawing/2014/main" id="{871DA6AD-BF7E-6DDA-A07B-949A186615F3}"/>
              </a:ext>
            </a:extLst>
          </p:cNvPr>
          <p:cNvCxnSpPr/>
          <p:nvPr/>
        </p:nvCxnSpPr>
        <p:spPr>
          <a:xfrm>
            <a:off x="457200" y="838200"/>
            <a:ext cx="8153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6425F01C-D44B-8895-C37E-CAD6C431112B}"/>
              </a:ext>
            </a:extLst>
          </p:cNvPr>
          <p:cNvSpPr txBox="1"/>
          <p:nvPr/>
        </p:nvSpPr>
        <p:spPr>
          <a:xfrm>
            <a:off x="304801" y="152400"/>
            <a:ext cx="8279134" cy="518693"/>
          </a:xfrm>
          <a:prstGeom prst="rect">
            <a:avLst/>
          </a:prstGeom>
          <a:noFill/>
        </p:spPr>
        <p:txBody>
          <a:bodyPr wrap="square" rtlCol="0">
            <a:spAutoFit/>
          </a:bodyPr>
          <a:lstStyle/>
          <a:p>
            <a:pPr algn="ctr"/>
            <a:r>
              <a:rPr lang="en-US" sz="2800" dirty="0"/>
              <a:t>Case for Congressional Term Limits Amendment (1 of 4)</a:t>
            </a:r>
          </a:p>
        </p:txBody>
      </p:sp>
      <p:sp>
        <p:nvSpPr>
          <p:cNvPr id="11" name="TextBox 10">
            <a:extLst>
              <a:ext uri="{FF2B5EF4-FFF2-40B4-BE49-F238E27FC236}">
                <a16:creationId xmlns:a16="http://schemas.microsoft.com/office/drawing/2014/main" id="{7FAE388F-A021-CE25-8CA7-87B8EFF180D9}"/>
              </a:ext>
            </a:extLst>
          </p:cNvPr>
          <p:cNvSpPr txBox="1"/>
          <p:nvPr/>
        </p:nvSpPr>
        <p:spPr>
          <a:xfrm>
            <a:off x="488575" y="1005308"/>
            <a:ext cx="7924800" cy="3785652"/>
          </a:xfrm>
          <a:prstGeom prst="rect">
            <a:avLst/>
          </a:prstGeom>
          <a:noFill/>
        </p:spPr>
        <p:txBody>
          <a:bodyPr wrap="square">
            <a:spAutoFit/>
          </a:bodyPr>
          <a:lstStyle/>
          <a:p>
            <a:r>
              <a:rPr lang="en-US" sz="2000" u="sng" dirty="0"/>
              <a:t>Potential Amendment Language</a:t>
            </a:r>
            <a:r>
              <a:rPr lang="en-US" sz="2000" dirty="0"/>
              <a:t>.</a:t>
            </a:r>
          </a:p>
          <a:p>
            <a:r>
              <a:rPr lang="en-US" sz="2000" dirty="0"/>
              <a:t>Section 1: No person may serve more than eighteen years as a Member of Congress, whether such service is exclusively in the House or the Senate or combined in both chambers. </a:t>
            </a:r>
          </a:p>
          <a:p>
            <a:r>
              <a:rPr lang="en-US" sz="2000" dirty="0"/>
              <a:t> </a:t>
            </a:r>
          </a:p>
          <a:p>
            <a:r>
              <a:rPr lang="en-US" sz="2000" dirty="0"/>
              <a:t>Section 2: Upon ratification of this article, any incumbent Member of Congress whose term exceeds the eighteenth year limit shall complete the current term, but thereafter shall be ineligible for further service as a Member of Congress. </a:t>
            </a:r>
          </a:p>
          <a:p>
            <a:endParaRPr lang="en-US" sz="2000" dirty="0"/>
          </a:p>
          <a:p>
            <a:r>
              <a:rPr lang="en-US" sz="2000" dirty="0"/>
              <a:t>Section 3: This amendment shall take effect in the third year after its ratification.</a:t>
            </a:r>
          </a:p>
        </p:txBody>
      </p:sp>
    </p:spTree>
    <p:extLst>
      <p:ext uri="{BB962C8B-B14F-4D97-AF65-F5344CB8AC3E}">
        <p14:creationId xmlns:p14="http://schemas.microsoft.com/office/powerpoint/2010/main" val="3573093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9370DF-8CB5-6C78-C8DC-236BFBBCE36F}"/>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B88147-5FE0-550B-D526-5F0881C9FBCB}"/>
              </a:ext>
            </a:extLst>
          </p:cNvPr>
          <p:cNvSpPr>
            <a:spLocks noGrp="1"/>
          </p:cNvSpPr>
          <p:nvPr>
            <p:ph type="sldNum" sz="quarter" idx="12"/>
          </p:nvPr>
        </p:nvSpPr>
        <p:spPr/>
        <p:txBody>
          <a:bodyPr/>
          <a:lstStyle/>
          <a:p>
            <a:fld id="{F9C05997-F8D6-4DB0-8ED7-83C9C1850AD2}" type="slidenum">
              <a:rPr lang="en-US" smtClean="0"/>
              <a:t>13</a:t>
            </a:fld>
            <a:endParaRPr lang="en-US"/>
          </a:p>
        </p:txBody>
      </p:sp>
      <p:cxnSp>
        <p:nvCxnSpPr>
          <p:cNvPr id="6" name="Straight Connector 5">
            <a:extLst>
              <a:ext uri="{FF2B5EF4-FFF2-40B4-BE49-F238E27FC236}">
                <a16:creationId xmlns:a16="http://schemas.microsoft.com/office/drawing/2014/main" id="{CC37F070-0354-846F-8A95-72B39192A097}"/>
              </a:ext>
            </a:extLst>
          </p:cNvPr>
          <p:cNvCxnSpPr/>
          <p:nvPr/>
        </p:nvCxnSpPr>
        <p:spPr>
          <a:xfrm>
            <a:off x="457200" y="838200"/>
            <a:ext cx="8153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E30B31C-AE67-C918-58F8-D11FDFA09502}"/>
              </a:ext>
            </a:extLst>
          </p:cNvPr>
          <p:cNvSpPr txBox="1"/>
          <p:nvPr/>
        </p:nvSpPr>
        <p:spPr>
          <a:xfrm>
            <a:off x="304801" y="152400"/>
            <a:ext cx="8279134" cy="518693"/>
          </a:xfrm>
          <a:prstGeom prst="rect">
            <a:avLst/>
          </a:prstGeom>
          <a:noFill/>
        </p:spPr>
        <p:txBody>
          <a:bodyPr wrap="square" rtlCol="0">
            <a:spAutoFit/>
          </a:bodyPr>
          <a:lstStyle/>
          <a:p>
            <a:pPr algn="ctr"/>
            <a:r>
              <a:rPr lang="en-US" sz="2800" dirty="0"/>
              <a:t>Case for Congressional Term Limits Amendment (2 of 4)</a:t>
            </a:r>
          </a:p>
        </p:txBody>
      </p:sp>
      <p:sp>
        <p:nvSpPr>
          <p:cNvPr id="11" name="TextBox 10">
            <a:extLst>
              <a:ext uri="{FF2B5EF4-FFF2-40B4-BE49-F238E27FC236}">
                <a16:creationId xmlns:a16="http://schemas.microsoft.com/office/drawing/2014/main" id="{70404702-CD63-891F-23A1-C0D0922B2AF1}"/>
              </a:ext>
            </a:extLst>
          </p:cNvPr>
          <p:cNvSpPr txBox="1"/>
          <p:nvPr/>
        </p:nvSpPr>
        <p:spPr>
          <a:xfrm>
            <a:off x="488575" y="1005308"/>
            <a:ext cx="7924800" cy="4401205"/>
          </a:xfrm>
          <a:prstGeom prst="rect">
            <a:avLst/>
          </a:prstGeom>
          <a:noFill/>
        </p:spPr>
        <p:txBody>
          <a:bodyPr wrap="square">
            <a:spAutoFit/>
          </a:bodyPr>
          <a:lstStyle/>
          <a:p>
            <a:r>
              <a:rPr lang="en-US" sz="2000" u="sng" dirty="0"/>
              <a:t>Original Intent (Articles of Confederation)</a:t>
            </a:r>
            <a:endParaRPr lang="en-US" sz="2000" dirty="0"/>
          </a:p>
          <a:p>
            <a:pPr marL="342900" indent="-342900">
              <a:buFont typeface="Arial" panose="020B0604020202020204" pitchFamily="34" charset="0"/>
              <a:buChar char="•"/>
            </a:pPr>
            <a:r>
              <a:rPr lang="en-US" sz="2000" dirty="0"/>
              <a:t>2</a:t>
            </a:r>
            <a:r>
              <a:rPr lang="en-US" sz="2000" baseline="30000" dirty="0"/>
              <a:t>nd</a:t>
            </a:r>
            <a:r>
              <a:rPr lang="en-US" sz="2000" dirty="0"/>
              <a:t> Paragraph, Article V</a:t>
            </a:r>
          </a:p>
          <a:p>
            <a:pPr marL="342900" indent="-342900">
              <a:buFont typeface="Arial" panose="020B0604020202020204" pitchFamily="34" charset="0"/>
              <a:buChar char="•"/>
            </a:pPr>
            <a:r>
              <a:rPr lang="en-US" sz="2000" dirty="0"/>
              <a:t>“No person shall be capable of being a delegate for more than three years in any term of six years…”</a:t>
            </a:r>
          </a:p>
          <a:p>
            <a:pPr marL="342900" indent="-342900">
              <a:buFont typeface="Arial" panose="020B0604020202020204" pitchFamily="34" charset="0"/>
              <a:buChar char="•"/>
            </a:pPr>
            <a:r>
              <a:rPr lang="en-US" sz="2000" dirty="0"/>
              <a:t>“nor shall any person, being a delegate…receive any salary…”</a:t>
            </a:r>
          </a:p>
          <a:p>
            <a:pPr marL="342900" indent="-342900">
              <a:buFont typeface="Arial" panose="020B0604020202020204" pitchFamily="34" charset="0"/>
              <a:buChar char="•"/>
            </a:pPr>
            <a:r>
              <a:rPr lang="en-US" sz="2000" dirty="0"/>
              <a:t>Delegates faced term limits and were not paid</a:t>
            </a:r>
          </a:p>
          <a:p>
            <a:endParaRPr lang="en-US" sz="2000" dirty="0"/>
          </a:p>
          <a:p>
            <a:r>
              <a:rPr lang="en-US" sz="2000" u="sng" dirty="0"/>
              <a:t>Election Incumbency</a:t>
            </a:r>
          </a:p>
          <a:p>
            <a:pPr marL="342900" indent="-342900">
              <a:buFont typeface="Arial" panose="020B0604020202020204" pitchFamily="34" charset="0"/>
              <a:buChar char="•"/>
            </a:pPr>
            <a:r>
              <a:rPr lang="en-US" sz="2000" dirty="0"/>
              <a:t>Since 1950’s, U.S. House Representatives sought re-election 85-93% of the time (high desire to remain)</a:t>
            </a:r>
          </a:p>
          <a:p>
            <a:pPr marL="342900" indent="-342900">
              <a:buFont typeface="Arial" panose="020B0604020202020204" pitchFamily="34" charset="0"/>
              <a:buChar char="•"/>
            </a:pPr>
            <a:r>
              <a:rPr lang="en-US" sz="2000" dirty="0"/>
              <a:t>Since 1950’s, U.S. House Representatives won re-election 88-97% of the time (high success rate)</a:t>
            </a:r>
          </a:p>
          <a:p>
            <a:pPr marL="342900" indent="-342900">
              <a:buFont typeface="Arial" panose="020B0604020202020204" pitchFamily="34" charset="0"/>
              <a:buChar char="•"/>
            </a:pPr>
            <a:r>
              <a:rPr lang="en-US" sz="2000" dirty="0"/>
              <a:t>Almost impossible to be voted out of office</a:t>
            </a:r>
          </a:p>
          <a:p>
            <a:endParaRPr lang="en-US" sz="2000" dirty="0"/>
          </a:p>
        </p:txBody>
      </p:sp>
    </p:spTree>
    <p:extLst>
      <p:ext uri="{BB962C8B-B14F-4D97-AF65-F5344CB8AC3E}">
        <p14:creationId xmlns:p14="http://schemas.microsoft.com/office/powerpoint/2010/main" val="3567775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B79637-3755-C617-D0C9-A2124BC0EB10}"/>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B41478-03E6-E551-6719-33C92A2B9683}"/>
              </a:ext>
            </a:extLst>
          </p:cNvPr>
          <p:cNvSpPr>
            <a:spLocks noGrp="1"/>
          </p:cNvSpPr>
          <p:nvPr>
            <p:ph type="sldNum" sz="quarter" idx="12"/>
          </p:nvPr>
        </p:nvSpPr>
        <p:spPr/>
        <p:txBody>
          <a:bodyPr/>
          <a:lstStyle/>
          <a:p>
            <a:fld id="{F9C05997-F8D6-4DB0-8ED7-83C9C1850AD2}" type="slidenum">
              <a:rPr lang="en-US" smtClean="0"/>
              <a:t>14</a:t>
            </a:fld>
            <a:endParaRPr lang="en-US"/>
          </a:p>
        </p:txBody>
      </p:sp>
      <p:cxnSp>
        <p:nvCxnSpPr>
          <p:cNvPr id="6" name="Straight Connector 5">
            <a:extLst>
              <a:ext uri="{FF2B5EF4-FFF2-40B4-BE49-F238E27FC236}">
                <a16:creationId xmlns:a16="http://schemas.microsoft.com/office/drawing/2014/main" id="{6043D564-DE2B-32D1-75DF-22A4BF5EA3DE}"/>
              </a:ext>
            </a:extLst>
          </p:cNvPr>
          <p:cNvCxnSpPr/>
          <p:nvPr/>
        </p:nvCxnSpPr>
        <p:spPr>
          <a:xfrm>
            <a:off x="457200" y="838200"/>
            <a:ext cx="8153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3858E2BA-2C27-8EF5-28D6-9CD808F1B6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933" y="1066800"/>
            <a:ext cx="8348134"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ounded Rectangle 3">
            <a:extLst>
              <a:ext uri="{FF2B5EF4-FFF2-40B4-BE49-F238E27FC236}">
                <a16:creationId xmlns:a16="http://schemas.microsoft.com/office/drawing/2014/main" id="{73BFAED6-7BE8-EB99-7B34-63B4D68D7113}"/>
              </a:ext>
            </a:extLst>
          </p:cNvPr>
          <p:cNvSpPr/>
          <p:nvPr/>
        </p:nvSpPr>
        <p:spPr>
          <a:xfrm>
            <a:off x="6019800" y="2057400"/>
            <a:ext cx="2286000" cy="23622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03B632A7-0849-8878-21F5-CD2730540077}"/>
              </a:ext>
            </a:extLst>
          </p:cNvPr>
          <p:cNvSpPr txBox="1"/>
          <p:nvPr/>
        </p:nvSpPr>
        <p:spPr>
          <a:xfrm>
            <a:off x="6420860" y="4973676"/>
            <a:ext cx="2124428" cy="338554"/>
          </a:xfrm>
          <a:prstGeom prst="rect">
            <a:avLst/>
          </a:prstGeom>
          <a:noFill/>
          <a:ln>
            <a:solidFill>
              <a:schemeClr val="tx1"/>
            </a:solidFill>
          </a:ln>
        </p:spPr>
        <p:txBody>
          <a:bodyPr wrap="none" rtlCol="0">
            <a:spAutoFit/>
          </a:bodyPr>
          <a:lstStyle/>
          <a:p>
            <a:r>
              <a:rPr lang="en-US" sz="1600" dirty="0"/>
              <a:t>More Career Politicians</a:t>
            </a:r>
          </a:p>
        </p:txBody>
      </p:sp>
      <p:cxnSp>
        <p:nvCxnSpPr>
          <p:cNvPr id="8" name="Straight Arrow Connector 7">
            <a:extLst>
              <a:ext uri="{FF2B5EF4-FFF2-40B4-BE49-F238E27FC236}">
                <a16:creationId xmlns:a16="http://schemas.microsoft.com/office/drawing/2014/main" id="{26BD4BC3-4661-B0DB-BB26-A395E116521D}"/>
              </a:ext>
            </a:extLst>
          </p:cNvPr>
          <p:cNvCxnSpPr>
            <a:stCxn id="5" idx="0"/>
          </p:cNvCxnSpPr>
          <p:nvPr/>
        </p:nvCxnSpPr>
        <p:spPr>
          <a:xfrm flipV="1">
            <a:off x="7483074" y="4419600"/>
            <a:ext cx="0" cy="554076"/>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02498D6-0CC3-888A-9525-2CFEAE1F99A5}"/>
              </a:ext>
            </a:extLst>
          </p:cNvPr>
          <p:cNvSpPr txBox="1"/>
          <p:nvPr/>
        </p:nvSpPr>
        <p:spPr>
          <a:xfrm>
            <a:off x="304801" y="152400"/>
            <a:ext cx="8279134" cy="518693"/>
          </a:xfrm>
          <a:prstGeom prst="rect">
            <a:avLst/>
          </a:prstGeom>
          <a:noFill/>
        </p:spPr>
        <p:txBody>
          <a:bodyPr wrap="square" rtlCol="0">
            <a:spAutoFit/>
          </a:bodyPr>
          <a:lstStyle/>
          <a:p>
            <a:pPr algn="ctr"/>
            <a:r>
              <a:rPr lang="en-US" sz="2800" dirty="0"/>
              <a:t>Case for Congressional Term Limits Amendment (3 of 4)</a:t>
            </a:r>
          </a:p>
        </p:txBody>
      </p:sp>
    </p:spTree>
    <p:extLst>
      <p:ext uri="{BB962C8B-B14F-4D97-AF65-F5344CB8AC3E}">
        <p14:creationId xmlns:p14="http://schemas.microsoft.com/office/powerpoint/2010/main" val="1006134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F49351-B137-73EB-D7AE-5F1F8A7055A3}"/>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617470D-8D9E-298E-9262-0BB9981A4CC2}"/>
              </a:ext>
            </a:extLst>
          </p:cNvPr>
          <p:cNvSpPr>
            <a:spLocks noGrp="1"/>
          </p:cNvSpPr>
          <p:nvPr>
            <p:ph type="sldNum" sz="quarter" idx="12"/>
          </p:nvPr>
        </p:nvSpPr>
        <p:spPr/>
        <p:txBody>
          <a:bodyPr/>
          <a:lstStyle/>
          <a:p>
            <a:fld id="{F9C05997-F8D6-4DB0-8ED7-83C9C1850AD2}" type="slidenum">
              <a:rPr lang="en-US" smtClean="0"/>
              <a:t>15</a:t>
            </a:fld>
            <a:endParaRPr lang="en-US"/>
          </a:p>
        </p:txBody>
      </p:sp>
      <p:cxnSp>
        <p:nvCxnSpPr>
          <p:cNvPr id="6" name="Straight Connector 5">
            <a:extLst>
              <a:ext uri="{FF2B5EF4-FFF2-40B4-BE49-F238E27FC236}">
                <a16:creationId xmlns:a16="http://schemas.microsoft.com/office/drawing/2014/main" id="{63363F2E-D783-A421-ADA2-5423A45A80DA}"/>
              </a:ext>
            </a:extLst>
          </p:cNvPr>
          <p:cNvCxnSpPr/>
          <p:nvPr/>
        </p:nvCxnSpPr>
        <p:spPr>
          <a:xfrm>
            <a:off x="457200" y="838200"/>
            <a:ext cx="8153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FEF1D350-96EB-DE00-A5F7-5D9953B675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022" y="1143000"/>
            <a:ext cx="8277957"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ounded Rectangle 3">
            <a:extLst>
              <a:ext uri="{FF2B5EF4-FFF2-40B4-BE49-F238E27FC236}">
                <a16:creationId xmlns:a16="http://schemas.microsoft.com/office/drawing/2014/main" id="{4F3BDDF3-9D68-FB35-BD4A-B091B669F6D2}"/>
              </a:ext>
            </a:extLst>
          </p:cNvPr>
          <p:cNvSpPr/>
          <p:nvPr/>
        </p:nvSpPr>
        <p:spPr>
          <a:xfrm>
            <a:off x="6019800" y="2165866"/>
            <a:ext cx="2286000" cy="225373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077AA643-1687-1805-4F13-A6A51D1EA8E0}"/>
              </a:ext>
            </a:extLst>
          </p:cNvPr>
          <p:cNvSpPr txBox="1"/>
          <p:nvPr/>
        </p:nvSpPr>
        <p:spPr>
          <a:xfrm>
            <a:off x="6475290" y="5017220"/>
            <a:ext cx="2124428" cy="338554"/>
          </a:xfrm>
          <a:prstGeom prst="rect">
            <a:avLst/>
          </a:prstGeom>
          <a:noFill/>
          <a:ln>
            <a:solidFill>
              <a:schemeClr val="tx1"/>
            </a:solidFill>
          </a:ln>
        </p:spPr>
        <p:txBody>
          <a:bodyPr wrap="none" rtlCol="0">
            <a:spAutoFit/>
          </a:bodyPr>
          <a:lstStyle/>
          <a:p>
            <a:r>
              <a:rPr lang="en-US" sz="1600" dirty="0"/>
              <a:t>More Career Politicians</a:t>
            </a:r>
          </a:p>
        </p:txBody>
      </p:sp>
      <p:cxnSp>
        <p:nvCxnSpPr>
          <p:cNvPr id="8" name="Straight Arrow Connector 7">
            <a:extLst>
              <a:ext uri="{FF2B5EF4-FFF2-40B4-BE49-F238E27FC236}">
                <a16:creationId xmlns:a16="http://schemas.microsoft.com/office/drawing/2014/main" id="{7D4E77D4-6D76-386C-BF1D-46A3CCAD69BE}"/>
              </a:ext>
            </a:extLst>
          </p:cNvPr>
          <p:cNvCxnSpPr>
            <a:stCxn id="5" idx="0"/>
          </p:cNvCxnSpPr>
          <p:nvPr/>
        </p:nvCxnSpPr>
        <p:spPr>
          <a:xfrm flipV="1">
            <a:off x="7537504" y="4463144"/>
            <a:ext cx="0" cy="554076"/>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A9C69763-666D-1B71-7F1F-F7871A924294}"/>
              </a:ext>
            </a:extLst>
          </p:cNvPr>
          <p:cNvSpPr txBox="1"/>
          <p:nvPr/>
        </p:nvSpPr>
        <p:spPr>
          <a:xfrm>
            <a:off x="304801" y="152400"/>
            <a:ext cx="8279134" cy="518693"/>
          </a:xfrm>
          <a:prstGeom prst="rect">
            <a:avLst/>
          </a:prstGeom>
          <a:noFill/>
        </p:spPr>
        <p:txBody>
          <a:bodyPr wrap="square" rtlCol="0">
            <a:spAutoFit/>
          </a:bodyPr>
          <a:lstStyle/>
          <a:p>
            <a:pPr algn="ctr"/>
            <a:r>
              <a:rPr lang="en-US" sz="2800" dirty="0"/>
              <a:t>Case for Congressional Term Limits Amendment (4 of 4)</a:t>
            </a:r>
          </a:p>
        </p:txBody>
      </p:sp>
    </p:spTree>
    <p:extLst>
      <p:ext uri="{BB962C8B-B14F-4D97-AF65-F5344CB8AC3E}">
        <p14:creationId xmlns:p14="http://schemas.microsoft.com/office/powerpoint/2010/main" val="3414583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FAC9BB-F7C3-B1E9-BB76-8197AB09F567}"/>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B76CD96-5AD0-0B0F-87F7-9A860663D294}"/>
              </a:ext>
            </a:extLst>
          </p:cNvPr>
          <p:cNvSpPr>
            <a:spLocks noGrp="1"/>
          </p:cNvSpPr>
          <p:nvPr>
            <p:ph type="sldNum" sz="quarter" idx="12"/>
          </p:nvPr>
        </p:nvSpPr>
        <p:spPr/>
        <p:txBody>
          <a:bodyPr/>
          <a:lstStyle/>
          <a:p>
            <a:fld id="{F9C05997-F8D6-4DB0-8ED7-83C9C1850AD2}" type="slidenum">
              <a:rPr lang="en-US" smtClean="0"/>
              <a:t>16</a:t>
            </a:fld>
            <a:endParaRPr lang="en-US"/>
          </a:p>
        </p:txBody>
      </p:sp>
      <p:cxnSp>
        <p:nvCxnSpPr>
          <p:cNvPr id="6" name="Straight Connector 5">
            <a:extLst>
              <a:ext uri="{FF2B5EF4-FFF2-40B4-BE49-F238E27FC236}">
                <a16:creationId xmlns:a16="http://schemas.microsoft.com/office/drawing/2014/main" id="{F305441D-CC5F-AA6D-5FE5-474820EC95B1}"/>
              </a:ext>
            </a:extLst>
          </p:cNvPr>
          <p:cNvCxnSpPr/>
          <p:nvPr/>
        </p:nvCxnSpPr>
        <p:spPr>
          <a:xfrm>
            <a:off x="457200" y="838200"/>
            <a:ext cx="8153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D3209530-10B1-F54E-0B6D-8C0CA3654013}"/>
              </a:ext>
            </a:extLst>
          </p:cNvPr>
          <p:cNvSpPr txBox="1"/>
          <p:nvPr/>
        </p:nvSpPr>
        <p:spPr>
          <a:xfrm>
            <a:off x="488575" y="914778"/>
            <a:ext cx="7924800" cy="5355312"/>
          </a:xfrm>
          <a:prstGeom prst="rect">
            <a:avLst/>
          </a:prstGeom>
          <a:noFill/>
        </p:spPr>
        <p:txBody>
          <a:bodyPr wrap="square">
            <a:spAutoFit/>
          </a:bodyPr>
          <a:lstStyle/>
          <a:p>
            <a:r>
              <a:rPr lang="en-US" u="sng" dirty="0"/>
              <a:t>Potential Amendment Language</a:t>
            </a:r>
            <a:r>
              <a:rPr lang="en-US" dirty="0"/>
              <a:t>.</a:t>
            </a:r>
          </a:p>
          <a:p>
            <a:r>
              <a:rPr lang="en-US" dirty="0"/>
              <a:t>Section 1: The fiscal year begins on October 1st of a given year, and it concludes on September 30th of the following year.</a:t>
            </a:r>
          </a:p>
          <a:p>
            <a:r>
              <a:rPr lang="en-US" dirty="0"/>
              <a:t> </a:t>
            </a:r>
          </a:p>
          <a:p>
            <a:r>
              <a:rPr lang="en-US" dirty="0"/>
              <a:t>Section 2: The annual budget process begins with Congress, and a complete fiscal year budget consists of a full resolution with all applicable appropriations. Congress shall adopt a complete fiscal year budget no later than the first Monday in May for the following fiscal year, and it shall submit the budget to the President for consideration.</a:t>
            </a:r>
          </a:p>
          <a:p>
            <a:r>
              <a:rPr lang="en-US" dirty="0"/>
              <a:t> </a:t>
            </a:r>
          </a:p>
          <a:p>
            <a:r>
              <a:rPr lang="en-US" dirty="0"/>
              <a:t>Section 3: If Congress fails to adopt a complete fiscal year budget and the President fails to sign the budget into law prior to the start of a new fiscal year, then the previous fiscal year’s budget conditions automatically continue into the new fiscal year. On October 1, Congress shall assemble and remain in session until adopting a complete fiscal year budget and signed into law by the President. No other form of legislation will be permitted until after a complete fiscal year budget becomes law.</a:t>
            </a:r>
          </a:p>
          <a:p>
            <a:r>
              <a:rPr lang="en-US" dirty="0"/>
              <a:t> </a:t>
            </a:r>
          </a:p>
          <a:p>
            <a:r>
              <a:rPr lang="en-US" dirty="0"/>
              <a:t>Section 4: This amendment shall take effect in the third fiscal year after its ratification. </a:t>
            </a:r>
          </a:p>
        </p:txBody>
      </p:sp>
      <p:sp>
        <p:nvSpPr>
          <p:cNvPr id="3" name="TextBox 2">
            <a:extLst>
              <a:ext uri="{FF2B5EF4-FFF2-40B4-BE49-F238E27FC236}">
                <a16:creationId xmlns:a16="http://schemas.microsoft.com/office/drawing/2014/main" id="{288A6183-E91E-BF16-494F-85D6F01335CF}"/>
              </a:ext>
            </a:extLst>
          </p:cNvPr>
          <p:cNvSpPr txBox="1"/>
          <p:nvPr/>
        </p:nvSpPr>
        <p:spPr>
          <a:xfrm>
            <a:off x="304801" y="152400"/>
            <a:ext cx="8279134" cy="518693"/>
          </a:xfrm>
          <a:prstGeom prst="rect">
            <a:avLst/>
          </a:prstGeom>
          <a:noFill/>
        </p:spPr>
        <p:txBody>
          <a:bodyPr wrap="square" rtlCol="0">
            <a:spAutoFit/>
          </a:bodyPr>
          <a:lstStyle/>
          <a:p>
            <a:pPr algn="ctr"/>
            <a:r>
              <a:rPr lang="en-US" sz="2800" dirty="0"/>
              <a:t>Case for Federal Budget Timeline Amendment (1 of 3)</a:t>
            </a:r>
          </a:p>
        </p:txBody>
      </p:sp>
    </p:spTree>
    <p:extLst>
      <p:ext uri="{BB962C8B-B14F-4D97-AF65-F5344CB8AC3E}">
        <p14:creationId xmlns:p14="http://schemas.microsoft.com/office/powerpoint/2010/main" val="54370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21CEFD-BE36-449C-5124-375BB1BB8D14}"/>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2F81155-26A6-C682-0515-CDD561824838}"/>
              </a:ext>
            </a:extLst>
          </p:cNvPr>
          <p:cNvSpPr>
            <a:spLocks noGrp="1"/>
          </p:cNvSpPr>
          <p:nvPr>
            <p:ph type="sldNum" sz="quarter" idx="12"/>
          </p:nvPr>
        </p:nvSpPr>
        <p:spPr/>
        <p:txBody>
          <a:bodyPr/>
          <a:lstStyle/>
          <a:p>
            <a:fld id="{F9C05997-F8D6-4DB0-8ED7-83C9C1850AD2}" type="slidenum">
              <a:rPr lang="en-US" smtClean="0"/>
              <a:t>17</a:t>
            </a:fld>
            <a:endParaRPr lang="en-US"/>
          </a:p>
        </p:txBody>
      </p:sp>
      <p:cxnSp>
        <p:nvCxnSpPr>
          <p:cNvPr id="6" name="Straight Connector 5">
            <a:extLst>
              <a:ext uri="{FF2B5EF4-FFF2-40B4-BE49-F238E27FC236}">
                <a16:creationId xmlns:a16="http://schemas.microsoft.com/office/drawing/2014/main" id="{16A77CA3-766D-D141-0332-1EEC2FB37FDC}"/>
              </a:ext>
            </a:extLst>
          </p:cNvPr>
          <p:cNvCxnSpPr/>
          <p:nvPr/>
        </p:nvCxnSpPr>
        <p:spPr>
          <a:xfrm>
            <a:off x="457200" y="838200"/>
            <a:ext cx="8153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A8E19FB-2012-DCD7-319E-A6A72C96F9CE}"/>
              </a:ext>
            </a:extLst>
          </p:cNvPr>
          <p:cNvSpPr txBox="1"/>
          <p:nvPr/>
        </p:nvSpPr>
        <p:spPr>
          <a:xfrm>
            <a:off x="488575" y="1005308"/>
            <a:ext cx="7924800" cy="2862322"/>
          </a:xfrm>
          <a:prstGeom prst="rect">
            <a:avLst/>
          </a:prstGeom>
          <a:noFill/>
        </p:spPr>
        <p:txBody>
          <a:bodyPr wrap="square">
            <a:spAutoFit/>
          </a:bodyPr>
          <a:lstStyle/>
          <a:p>
            <a:r>
              <a:rPr lang="en-US" sz="2000" u="sng" dirty="0"/>
              <a:t>History of Budget and Impoundment Control Act (ICA)</a:t>
            </a:r>
            <a:endParaRPr lang="en-US" sz="2000" dirty="0"/>
          </a:p>
          <a:p>
            <a:pPr marL="342900" indent="-342900">
              <a:buFont typeface="Arial" panose="020B0604020202020204" pitchFamily="34" charset="0"/>
              <a:buChar char="•"/>
            </a:pPr>
            <a:r>
              <a:rPr lang="en-US" sz="2000" dirty="0"/>
              <a:t>Passed in 1974; established modern fiscal year from October 1 to September 30</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First full fiscal year started in 1977; only three years of full budget resolution and all appropriations passed on time</a:t>
            </a:r>
          </a:p>
          <a:p>
            <a:pPr marL="800100" lvl="1" indent="-342900">
              <a:buFont typeface="Courier New" panose="02070309020205020404" pitchFamily="49" charset="0"/>
              <a:buChar char="o"/>
            </a:pPr>
            <a:r>
              <a:rPr lang="en-US" sz="2000" dirty="0"/>
              <a:t>1989, 1995, 1997</a:t>
            </a:r>
          </a:p>
          <a:p>
            <a:pPr marL="800100" lvl="1" indent="-342900">
              <a:buFont typeface="Courier New" panose="02070309020205020404" pitchFamily="49" charset="0"/>
              <a:buChar char="o"/>
            </a:pPr>
            <a:r>
              <a:rPr lang="en-US" sz="2000" dirty="0"/>
              <a:t>3 of 48 years or 6.25% of the time</a:t>
            </a:r>
          </a:p>
          <a:p>
            <a:pPr marL="342900" indent="-342900">
              <a:buFont typeface="Arial" panose="020B0604020202020204" pitchFamily="34" charset="0"/>
              <a:buChar char="•"/>
            </a:pPr>
            <a:endParaRPr lang="en-US" sz="2000" dirty="0"/>
          </a:p>
        </p:txBody>
      </p:sp>
      <p:sp>
        <p:nvSpPr>
          <p:cNvPr id="3" name="TextBox 2">
            <a:extLst>
              <a:ext uri="{FF2B5EF4-FFF2-40B4-BE49-F238E27FC236}">
                <a16:creationId xmlns:a16="http://schemas.microsoft.com/office/drawing/2014/main" id="{A2BA5FD2-2031-F4EE-C1A8-CAAAC2437CE2}"/>
              </a:ext>
            </a:extLst>
          </p:cNvPr>
          <p:cNvSpPr txBox="1"/>
          <p:nvPr/>
        </p:nvSpPr>
        <p:spPr>
          <a:xfrm>
            <a:off x="304801" y="152400"/>
            <a:ext cx="8279134" cy="518693"/>
          </a:xfrm>
          <a:prstGeom prst="rect">
            <a:avLst/>
          </a:prstGeom>
          <a:noFill/>
        </p:spPr>
        <p:txBody>
          <a:bodyPr wrap="square" rtlCol="0">
            <a:spAutoFit/>
          </a:bodyPr>
          <a:lstStyle/>
          <a:p>
            <a:pPr algn="ctr"/>
            <a:r>
              <a:rPr lang="en-US" sz="2800" dirty="0"/>
              <a:t>Case for Federal Budget Timeline Amendment (2 of 3)</a:t>
            </a:r>
          </a:p>
        </p:txBody>
      </p:sp>
    </p:spTree>
    <p:extLst>
      <p:ext uri="{BB962C8B-B14F-4D97-AF65-F5344CB8AC3E}">
        <p14:creationId xmlns:p14="http://schemas.microsoft.com/office/powerpoint/2010/main" val="14778046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5B18DF-F1B5-75CA-F5B4-B8B6C12E1E12}"/>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0D7220A-DB70-DE85-ED9A-840FBB2A9FB9}"/>
              </a:ext>
            </a:extLst>
          </p:cNvPr>
          <p:cNvSpPr>
            <a:spLocks noGrp="1"/>
          </p:cNvSpPr>
          <p:nvPr>
            <p:ph type="sldNum" sz="quarter" idx="12"/>
          </p:nvPr>
        </p:nvSpPr>
        <p:spPr/>
        <p:txBody>
          <a:bodyPr/>
          <a:lstStyle/>
          <a:p>
            <a:fld id="{F9C05997-F8D6-4DB0-8ED7-83C9C1850AD2}" type="slidenum">
              <a:rPr lang="en-US" smtClean="0"/>
              <a:t>18</a:t>
            </a:fld>
            <a:endParaRPr lang="en-US"/>
          </a:p>
        </p:txBody>
      </p:sp>
      <p:cxnSp>
        <p:nvCxnSpPr>
          <p:cNvPr id="6" name="Straight Connector 5">
            <a:extLst>
              <a:ext uri="{FF2B5EF4-FFF2-40B4-BE49-F238E27FC236}">
                <a16:creationId xmlns:a16="http://schemas.microsoft.com/office/drawing/2014/main" id="{93EAEE4E-EDFB-C2BF-E1B7-EE62B9A7F7BC}"/>
              </a:ext>
            </a:extLst>
          </p:cNvPr>
          <p:cNvCxnSpPr/>
          <p:nvPr/>
        </p:nvCxnSpPr>
        <p:spPr>
          <a:xfrm>
            <a:off x="457200" y="838200"/>
            <a:ext cx="8153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 name="Chart 2">
            <a:extLst>
              <a:ext uri="{FF2B5EF4-FFF2-40B4-BE49-F238E27FC236}">
                <a16:creationId xmlns:a16="http://schemas.microsoft.com/office/drawing/2014/main" id="{4E63BDFA-6ACF-7267-BA15-14AFE6721724}"/>
              </a:ext>
            </a:extLst>
          </p:cNvPr>
          <p:cNvGraphicFramePr>
            <a:graphicFrameLocks noGrp="1"/>
          </p:cNvGraphicFramePr>
          <p:nvPr>
            <p:extLst>
              <p:ext uri="{D42A27DB-BD31-4B8C-83A1-F6EECF244321}">
                <p14:modId xmlns:p14="http://schemas.microsoft.com/office/powerpoint/2010/main" val="2390385319"/>
              </p:ext>
            </p:extLst>
          </p:nvPr>
        </p:nvGraphicFramePr>
        <p:xfrm>
          <a:off x="304800" y="958850"/>
          <a:ext cx="8450011" cy="544195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7880CE8A-D825-5777-AA50-AB5618C09406}"/>
              </a:ext>
            </a:extLst>
          </p:cNvPr>
          <p:cNvSpPr txBox="1"/>
          <p:nvPr/>
        </p:nvSpPr>
        <p:spPr>
          <a:xfrm>
            <a:off x="304801" y="152400"/>
            <a:ext cx="8279134" cy="518693"/>
          </a:xfrm>
          <a:prstGeom prst="rect">
            <a:avLst/>
          </a:prstGeom>
          <a:noFill/>
        </p:spPr>
        <p:txBody>
          <a:bodyPr wrap="square" rtlCol="0">
            <a:spAutoFit/>
          </a:bodyPr>
          <a:lstStyle/>
          <a:p>
            <a:pPr algn="ctr"/>
            <a:r>
              <a:rPr lang="en-US" sz="2800" dirty="0"/>
              <a:t>Case for Federal Budget Timeline Amendment (3 of 3)</a:t>
            </a:r>
          </a:p>
        </p:txBody>
      </p:sp>
    </p:spTree>
    <p:extLst>
      <p:ext uri="{BB962C8B-B14F-4D97-AF65-F5344CB8AC3E}">
        <p14:creationId xmlns:p14="http://schemas.microsoft.com/office/powerpoint/2010/main" val="16598822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8450AF-C339-3761-AF92-3F725BE86A26}"/>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D88CF5F-3A4C-F42D-E868-C5D60F22E272}"/>
              </a:ext>
            </a:extLst>
          </p:cNvPr>
          <p:cNvSpPr>
            <a:spLocks noGrp="1"/>
          </p:cNvSpPr>
          <p:nvPr>
            <p:ph type="sldNum" sz="quarter" idx="12"/>
          </p:nvPr>
        </p:nvSpPr>
        <p:spPr/>
        <p:txBody>
          <a:bodyPr/>
          <a:lstStyle/>
          <a:p>
            <a:fld id="{F9C05997-F8D6-4DB0-8ED7-83C9C1850AD2}" type="slidenum">
              <a:rPr lang="en-US" smtClean="0"/>
              <a:t>19</a:t>
            </a:fld>
            <a:endParaRPr lang="en-US"/>
          </a:p>
        </p:txBody>
      </p:sp>
      <p:cxnSp>
        <p:nvCxnSpPr>
          <p:cNvPr id="6" name="Straight Connector 5">
            <a:extLst>
              <a:ext uri="{FF2B5EF4-FFF2-40B4-BE49-F238E27FC236}">
                <a16:creationId xmlns:a16="http://schemas.microsoft.com/office/drawing/2014/main" id="{A14BBAC1-D53B-FFF0-D560-96D0218C2C9A}"/>
              </a:ext>
            </a:extLst>
          </p:cNvPr>
          <p:cNvCxnSpPr/>
          <p:nvPr/>
        </p:nvCxnSpPr>
        <p:spPr>
          <a:xfrm>
            <a:off x="457200" y="838200"/>
            <a:ext cx="8153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0FAEEAE1-0A34-B736-ECAF-B4BB20F33065}"/>
              </a:ext>
            </a:extLst>
          </p:cNvPr>
          <p:cNvSpPr txBox="1"/>
          <p:nvPr/>
        </p:nvSpPr>
        <p:spPr>
          <a:xfrm>
            <a:off x="488575" y="878566"/>
            <a:ext cx="7924800" cy="5909310"/>
          </a:xfrm>
          <a:prstGeom prst="rect">
            <a:avLst/>
          </a:prstGeom>
          <a:noFill/>
        </p:spPr>
        <p:txBody>
          <a:bodyPr wrap="square">
            <a:spAutoFit/>
          </a:bodyPr>
          <a:lstStyle/>
          <a:p>
            <a:r>
              <a:rPr lang="en-US" u="sng" dirty="0"/>
              <a:t>Potential Amendment Language</a:t>
            </a:r>
            <a:r>
              <a:rPr lang="en-US" dirty="0"/>
              <a:t>.</a:t>
            </a:r>
          </a:p>
          <a:p>
            <a:r>
              <a:rPr lang="en-US" dirty="0"/>
              <a:t>Section 1: Total federal outlays shall not exceed total federal receipts for each fiscal year. Total federal outlays shall include all outlays of the United States, including those for repayment on federal debt principal plus interest. Total receipts shall include all receipts of the United States except that derived from borrowing.</a:t>
            </a:r>
          </a:p>
          <a:p>
            <a:endParaRPr lang="en-US" dirty="0"/>
          </a:p>
          <a:p>
            <a:r>
              <a:rPr lang="en-US" dirty="0"/>
              <a:t>Section 2: At least five percent of any fiscal year budget shall be applied to the outstanding federal debt principal plus interest. </a:t>
            </a:r>
          </a:p>
          <a:p>
            <a:endParaRPr lang="en-US" dirty="0"/>
          </a:p>
          <a:p>
            <a:r>
              <a:rPr lang="en-US" dirty="0"/>
              <a:t>Section 3: Congress, whenever three fifths of both chambers by roll call deem it necessary, may allow outlays to exceed receipts in section one for one fiscal year by borrowing in accordance with the second clause of section eight of Article One of this Constitution. </a:t>
            </a:r>
          </a:p>
          <a:p>
            <a:endParaRPr lang="en-US" dirty="0"/>
          </a:p>
          <a:p>
            <a:r>
              <a:rPr lang="en-US" dirty="0"/>
              <a:t>Section 4: Congress, whenever three fifths of both chambers by roll call deem it necessary, may vote to raise Taxes, Duties, Imposts, or Excises to increase receipts for one fiscal year in accordance with the first clause of section eight of Article One of this Constitution. </a:t>
            </a:r>
          </a:p>
          <a:p>
            <a:endParaRPr lang="en-US" dirty="0"/>
          </a:p>
          <a:p>
            <a:r>
              <a:rPr lang="en-US" dirty="0"/>
              <a:t>Section 5: This amendment shall take effect in the third fiscal year after its ratification. </a:t>
            </a:r>
          </a:p>
        </p:txBody>
      </p:sp>
      <p:sp>
        <p:nvSpPr>
          <p:cNvPr id="3" name="TextBox 2">
            <a:extLst>
              <a:ext uri="{FF2B5EF4-FFF2-40B4-BE49-F238E27FC236}">
                <a16:creationId xmlns:a16="http://schemas.microsoft.com/office/drawing/2014/main" id="{EB62F87A-4951-E1DB-ED85-8215916C5439}"/>
              </a:ext>
            </a:extLst>
          </p:cNvPr>
          <p:cNvSpPr txBox="1"/>
          <p:nvPr/>
        </p:nvSpPr>
        <p:spPr>
          <a:xfrm>
            <a:off x="304801" y="152400"/>
            <a:ext cx="8279134" cy="518693"/>
          </a:xfrm>
          <a:prstGeom prst="rect">
            <a:avLst/>
          </a:prstGeom>
          <a:noFill/>
        </p:spPr>
        <p:txBody>
          <a:bodyPr wrap="square" rtlCol="0">
            <a:spAutoFit/>
          </a:bodyPr>
          <a:lstStyle/>
          <a:p>
            <a:pPr algn="ctr"/>
            <a:r>
              <a:rPr lang="en-US" sz="2800" dirty="0"/>
              <a:t>Case for Balanced Budget Amendment (1 of 5)</a:t>
            </a:r>
          </a:p>
        </p:txBody>
      </p:sp>
    </p:spTree>
    <p:extLst>
      <p:ext uri="{BB962C8B-B14F-4D97-AF65-F5344CB8AC3E}">
        <p14:creationId xmlns:p14="http://schemas.microsoft.com/office/powerpoint/2010/main" val="709450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15EDD1-0B38-C16C-B363-C79A714DC02E}"/>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CE0B8F9-CD69-D309-9642-449DBEB0C985}"/>
              </a:ext>
            </a:extLst>
          </p:cNvPr>
          <p:cNvSpPr>
            <a:spLocks noGrp="1"/>
          </p:cNvSpPr>
          <p:nvPr>
            <p:ph type="sldNum" sz="quarter" idx="12"/>
          </p:nvPr>
        </p:nvSpPr>
        <p:spPr/>
        <p:txBody>
          <a:bodyPr/>
          <a:lstStyle/>
          <a:p>
            <a:fld id="{F9C05997-F8D6-4DB0-8ED7-83C9C1850AD2}" type="slidenum">
              <a:rPr lang="en-US" smtClean="0"/>
              <a:t>2</a:t>
            </a:fld>
            <a:endParaRPr lang="en-US"/>
          </a:p>
        </p:txBody>
      </p:sp>
      <p:cxnSp>
        <p:nvCxnSpPr>
          <p:cNvPr id="6" name="Straight Connector 5">
            <a:extLst>
              <a:ext uri="{FF2B5EF4-FFF2-40B4-BE49-F238E27FC236}">
                <a16:creationId xmlns:a16="http://schemas.microsoft.com/office/drawing/2014/main" id="{46DE114B-953D-352E-01BE-443D13D9FFAE}"/>
              </a:ext>
            </a:extLst>
          </p:cNvPr>
          <p:cNvCxnSpPr/>
          <p:nvPr/>
        </p:nvCxnSpPr>
        <p:spPr>
          <a:xfrm>
            <a:off x="457200" y="838200"/>
            <a:ext cx="8153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74F53DDE-1D7D-ECDA-EF86-B2BE254B70FE}"/>
              </a:ext>
            </a:extLst>
          </p:cNvPr>
          <p:cNvSpPr txBox="1"/>
          <p:nvPr/>
        </p:nvSpPr>
        <p:spPr>
          <a:xfrm>
            <a:off x="351322" y="152400"/>
            <a:ext cx="8199297" cy="646331"/>
          </a:xfrm>
          <a:prstGeom prst="rect">
            <a:avLst/>
          </a:prstGeom>
          <a:noFill/>
        </p:spPr>
        <p:txBody>
          <a:bodyPr wrap="none" rtlCol="0">
            <a:spAutoFit/>
          </a:bodyPr>
          <a:lstStyle/>
          <a:p>
            <a:pPr algn="ctr"/>
            <a:r>
              <a:rPr lang="en-US" sz="3600" dirty="0"/>
              <a:t>Why An Article V Convention is Necessary</a:t>
            </a:r>
          </a:p>
        </p:txBody>
      </p:sp>
      <p:sp>
        <p:nvSpPr>
          <p:cNvPr id="5" name="TextBox 4">
            <a:extLst>
              <a:ext uri="{FF2B5EF4-FFF2-40B4-BE49-F238E27FC236}">
                <a16:creationId xmlns:a16="http://schemas.microsoft.com/office/drawing/2014/main" id="{B1F40C6D-EBFA-0F7F-0DF4-972F7CF9AFD7}"/>
              </a:ext>
            </a:extLst>
          </p:cNvPr>
          <p:cNvSpPr txBox="1"/>
          <p:nvPr/>
        </p:nvSpPr>
        <p:spPr>
          <a:xfrm>
            <a:off x="304800" y="990600"/>
            <a:ext cx="8534400" cy="4524315"/>
          </a:xfrm>
          <a:prstGeom prst="rect">
            <a:avLst/>
          </a:prstGeom>
          <a:noFill/>
        </p:spPr>
        <p:txBody>
          <a:bodyPr wrap="square">
            <a:spAutoFit/>
          </a:bodyPr>
          <a:lstStyle/>
          <a:p>
            <a:pPr algn="l"/>
            <a:r>
              <a:rPr lang="en-US" b="0" i="0" dirty="0">
                <a:solidFill>
                  <a:srgbClr val="222222"/>
                </a:solidFill>
                <a:effectLst/>
                <a:latin typeface="Arial" panose="020B0604020202020204" pitchFamily="34" charset="0"/>
              </a:rPr>
              <a:t>The federal government is broken!</a:t>
            </a:r>
          </a:p>
          <a:p>
            <a:pPr algn="l"/>
            <a:endParaRPr lang="en-US" dirty="0">
              <a:solidFill>
                <a:srgbClr val="222222"/>
              </a:solidFill>
              <a:latin typeface="Arial" panose="020B0604020202020204" pitchFamily="34" charset="0"/>
            </a:endParaRPr>
          </a:p>
          <a:p>
            <a:pPr algn="l"/>
            <a:r>
              <a:rPr lang="en-US" b="0" i="0" dirty="0">
                <a:solidFill>
                  <a:srgbClr val="222222"/>
                </a:solidFill>
                <a:effectLst/>
                <a:latin typeface="Arial" panose="020B0604020202020204" pitchFamily="34" charset="0"/>
              </a:rPr>
              <a:t>The federal government continues to bankrupt this nation, embezzle the legitimate authority of the states, and destroy the liberty of the people.</a:t>
            </a:r>
          </a:p>
          <a:p>
            <a:pPr algn="l"/>
            <a:endParaRPr lang="en-US" dirty="0">
              <a:solidFill>
                <a:srgbClr val="222222"/>
              </a:solidFill>
              <a:latin typeface="Arial" panose="020B0604020202020204" pitchFamily="34" charset="0"/>
            </a:endParaRPr>
          </a:p>
          <a:p>
            <a:pPr algn="l"/>
            <a:r>
              <a:rPr lang="en-US" b="0" i="0" dirty="0">
                <a:solidFill>
                  <a:srgbClr val="222222"/>
                </a:solidFill>
                <a:effectLst/>
                <a:latin typeface="Arial" panose="020B0604020202020204" pitchFamily="34" charset="0"/>
              </a:rPr>
              <a:t>Engaged in four major abuses which amount to a "soft tyranny":</a:t>
            </a:r>
          </a:p>
          <a:p>
            <a:pPr marL="742950" lvl="1" indent="-285750">
              <a:buFont typeface="Arial" panose="020B0604020202020204" pitchFamily="34" charset="0"/>
              <a:buChar char="•"/>
            </a:pPr>
            <a:r>
              <a:rPr lang="en-US" b="0" i="0" dirty="0">
                <a:solidFill>
                  <a:srgbClr val="222222"/>
                </a:solidFill>
                <a:effectLst/>
                <a:latin typeface="Arial" panose="020B0604020202020204" pitchFamily="34" charset="0"/>
              </a:rPr>
              <a:t>Spending &amp; Debt Crisis</a:t>
            </a:r>
          </a:p>
          <a:p>
            <a:pPr marL="742950" lvl="1" indent="-285750">
              <a:buFont typeface="Arial" panose="020B0604020202020204" pitchFamily="34" charset="0"/>
              <a:buChar char="•"/>
            </a:pPr>
            <a:r>
              <a:rPr lang="en-US" b="0" i="0" dirty="0">
                <a:solidFill>
                  <a:srgbClr val="222222"/>
                </a:solidFill>
                <a:effectLst/>
                <a:latin typeface="Arial" panose="020B0604020202020204" pitchFamily="34" charset="0"/>
              </a:rPr>
              <a:t>Regulatory Crisis</a:t>
            </a:r>
          </a:p>
          <a:p>
            <a:pPr marL="742950" lvl="1" indent="-285750">
              <a:buFont typeface="Arial" panose="020B0604020202020204" pitchFamily="34" charset="0"/>
              <a:buChar char="•"/>
            </a:pPr>
            <a:r>
              <a:rPr lang="en-US" b="0" i="0" dirty="0">
                <a:solidFill>
                  <a:srgbClr val="222222"/>
                </a:solidFill>
                <a:effectLst/>
                <a:latin typeface="Arial" panose="020B0604020202020204" pitchFamily="34" charset="0"/>
              </a:rPr>
              <a:t>Congressional Attacks on State Sovereignty</a:t>
            </a:r>
          </a:p>
          <a:p>
            <a:pPr marL="742950" lvl="1" indent="-285750">
              <a:buFont typeface="Arial" panose="020B0604020202020204" pitchFamily="34" charset="0"/>
              <a:buChar char="•"/>
            </a:pPr>
            <a:r>
              <a:rPr lang="en-US" b="0" i="0" dirty="0">
                <a:solidFill>
                  <a:srgbClr val="222222"/>
                </a:solidFill>
                <a:effectLst/>
                <a:latin typeface="Arial" panose="020B0604020202020204" pitchFamily="34" charset="0"/>
              </a:rPr>
              <a:t>Federal Take-over of the Decision Making Process</a:t>
            </a:r>
            <a:br>
              <a:rPr lang="en-US" b="0" i="0" dirty="0">
                <a:solidFill>
                  <a:srgbClr val="222222"/>
                </a:solidFill>
                <a:effectLst/>
                <a:latin typeface="Arial" panose="020B0604020202020204" pitchFamily="34" charset="0"/>
              </a:rPr>
            </a:br>
            <a:endParaRPr lang="en-US" b="0" i="0" dirty="0">
              <a:solidFill>
                <a:srgbClr val="222222"/>
              </a:solidFill>
              <a:effectLst/>
              <a:latin typeface="Arial" panose="020B0604020202020204" pitchFamily="34" charset="0"/>
            </a:endParaRPr>
          </a:p>
          <a:p>
            <a:pPr algn="l"/>
            <a:r>
              <a:rPr lang="en-US" b="0" i="0" dirty="0">
                <a:solidFill>
                  <a:srgbClr val="222222"/>
                </a:solidFill>
                <a:effectLst/>
                <a:latin typeface="Arial" panose="020B0604020202020204" pitchFamily="34" charset="0"/>
              </a:rPr>
              <a:t>It will never relinquish power on its own. A political force and authority outside of Washington must intervene to make necessary changes.</a:t>
            </a:r>
          </a:p>
          <a:p>
            <a:pPr algn="l"/>
            <a:endParaRPr lang="en-US" b="0" i="0" dirty="0">
              <a:solidFill>
                <a:srgbClr val="222222"/>
              </a:solidFill>
              <a:effectLst/>
              <a:latin typeface="Arial" panose="020B0604020202020204" pitchFamily="34" charset="0"/>
            </a:endParaRPr>
          </a:p>
          <a:p>
            <a:pPr algn="l"/>
            <a:r>
              <a:rPr lang="en-US" b="0" i="0" dirty="0">
                <a:solidFill>
                  <a:srgbClr val="222222"/>
                </a:solidFill>
                <a:effectLst/>
                <a:latin typeface="Arial" panose="020B0604020202020204" pitchFamily="34" charset="0"/>
              </a:rPr>
              <a:t>Article V of the US Constitution established that political force-We The People- and gives it the authority to make those changes!</a:t>
            </a:r>
          </a:p>
        </p:txBody>
      </p:sp>
    </p:spTree>
    <p:extLst>
      <p:ext uri="{BB962C8B-B14F-4D97-AF65-F5344CB8AC3E}">
        <p14:creationId xmlns:p14="http://schemas.microsoft.com/office/powerpoint/2010/main" val="5685910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985C29-D241-AB3E-AECB-6F4EC27AEC4E}"/>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52B1A24-39F6-6B11-61E8-A6F7EE40DF49}"/>
              </a:ext>
            </a:extLst>
          </p:cNvPr>
          <p:cNvSpPr>
            <a:spLocks noGrp="1"/>
          </p:cNvSpPr>
          <p:nvPr>
            <p:ph type="sldNum" sz="quarter" idx="12"/>
          </p:nvPr>
        </p:nvSpPr>
        <p:spPr/>
        <p:txBody>
          <a:bodyPr/>
          <a:lstStyle/>
          <a:p>
            <a:fld id="{F9C05997-F8D6-4DB0-8ED7-83C9C1850AD2}" type="slidenum">
              <a:rPr lang="en-US" smtClean="0"/>
              <a:t>20</a:t>
            </a:fld>
            <a:endParaRPr lang="en-US"/>
          </a:p>
        </p:txBody>
      </p:sp>
      <p:cxnSp>
        <p:nvCxnSpPr>
          <p:cNvPr id="6" name="Straight Connector 5">
            <a:extLst>
              <a:ext uri="{FF2B5EF4-FFF2-40B4-BE49-F238E27FC236}">
                <a16:creationId xmlns:a16="http://schemas.microsoft.com/office/drawing/2014/main" id="{FA0FE1F2-372A-9E2E-557F-DE7D131CDB14}"/>
              </a:ext>
            </a:extLst>
          </p:cNvPr>
          <p:cNvCxnSpPr/>
          <p:nvPr/>
        </p:nvCxnSpPr>
        <p:spPr>
          <a:xfrm>
            <a:off x="457200" y="838200"/>
            <a:ext cx="8153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1A61FFDD-C966-30CA-D4FD-4717C2751C66}"/>
              </a:ext>
            </a:extLst>
          </p:cNvPr>
          <p:cNvPicPr>
            <a:picLocks noChangeAspect="1"/>
          </p:cNvPicPr>
          <p:nvPr/>
        </p:nvPicPr>
        <p:blipFill>
          <a:blip r:embed="rId2"/>
          <a:stretch>
            <a:fillRect/>
          </a:stretch>
        </p:blipFill>
        <p:spPr>
          <a:xfrm>
            <a:off x="533400" y="947148"/>
            <a:ext cx="8226552" cy="5874638"/>
          </a:xfrm>
          <a:prstGeom prst="rect">
            <a:avLst/>
          </a:prstGeom>
        </p:spPr>
      </p:pic>
      <p:sp>
        <p:nvSpPr>
          <p:cNvPr id="5" name="TextBox 4">
            <a:extLst>
              <a:ext uri="{FF2B5EF4-FFF2-40B4-BE49-F238E27FC236}">
                <a16:creationId xmlns:a16="http://schemas.microsoft.com/office/drawing/2014/main" id="{98AA7A73-A11B-A5FC-7E1D-1FE7CD9C0334}"/>
              </a:ext>
            </a:extLst>
          </p:cNvPr>
          <p:cNvSpPr txBox="1"/>
          <p:nvPr/>
        </p:nvSpPr>
        <p:spPr>
          <a:xfrm>
            <a:off x="304801" y="152400"/>
            <a:ext cx="8279134" cy="518693"/>
          </a:xfrm>
          <a:prstGeom prst="rect">
            <a:avLst/>
          </a:prstGeom>
          <a:noFill/>
        </p:spPr>
        <p:txBody>
          <a:bodyPr wrap="square" rtlCol="0">
            <a:spAutoFit/>
          </a:bodyPr>
          <a:lstStyle/>
          <a:p>
            <a:pPr algn="ctr"/>
            <a:r>
              <a:rPr lang="en-US" sz="2800" dirty="0"/>
              <a:t>Case for Balanced Budget Amendment (2 of 5)</a:t>
            </a:r>
          </a:p>
        </p:txBody>
      </p:sp>
    </p:spTree>
    <p:extLst>
      <p:ext uri="{BB962C8B-B14F-4D97-AF65-F5344CB8AC3E}">
        <p14:creationId xmlns:p14="http://schemas.microsoft.com/office/powerpoint/2010/main" val="38165253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83A3C0-F321-927E-2749-DC8447CC1DCB}"/>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66AEA92-6935-5F9A-26A0-FC1C2EAAF2F6}"/>
              </a:ext>
            </a:extLst>
          </p:cNvPr>
          <p:cNvSpPr>
            <a:spLocks noGrp="1"/>
          </p:cNvSpPr>
          <p:nvPr>
            <p:ph type="sldNum" sz="quarter" idx="12"/>
          </p:nvPr>
        </p:nvSpPr>
        <p:spPr/>
        <p:txBody>
          <a:bodyPr/>
          <a:lstStyle/>
          <a:p>
            <a:fld id="{F9C05997-F8D6-4DB0-8ED7-83C9C1850AD2}" type="slidenum">
              <a:rPr lang="en-US" smtClean="0"/>
              <a:t>21</a:t>
            </a:fld>
            <a:endParaRPr lang="en-US"/>
          </a:p>
        </p:txBody>
      </p:sp>
      <p:cxnSp>
        <p:nvCxnSpPr>
          <p:cNvPr id="6" name="Straight Connector 5">
            <a:extLst>
              <a:ext uri="{FF2B5EF4-FFF2-40B4-BE49-F238E27FC236}">
                <a16:creationId xmlns:a16="http://schemas.microsoft.com/office/drawing/2014/main" id="{2814C4AB-B08F-9E26-E371-BEFA27207E59}"/>
              </a:ext>
            </a:extLst>
          </p:cNvPr>
          <p:cNvCxnSpPr/>
          <p:nvPr/>
        </p:nvCxnSpPr>
        <p:spPr>
          <a:xfrm>
            <a:off x="457200" y="838200"/>
            <a:ext cx="8153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9A60CF32-6A65-780F-DE7C-D8068DB4A7C2}"/>
              </a:ext>
            </a:extLst>
          </p:cNvPr>
          <p:cNvPicPr>
            <a:picLocks noChangeAspect="1"/>
          </p:cNvPicPr>
          <p:nvPr/>
        </p:nvPicPr>
        <p:blipFill>
          <a:blip r:embed="rId2"/>
          <a:stretch>
            <a:fillRect/>
          </a:stretch>
        </p:blipFill>
        <p:spPr>
          <a:xfrm>
            <a:off x="609600" y="943694"/>
            <a:ext cx="7921752" cy="5761906"/>
          </a:xfrm>
          <a:prstGeom prst="rect">
            <a:avLst/>
          </a:prstGeom>
        </p:spPr>
      </p:pic>
      <p:sp>
        <p:nvSpPr>
          <p:cNvPr id="4" name="TextBox 3">
            <a:extLst>
              <a:ext uri="{FF2B5EF4-FFF2-40B4-BE49-F238E27FC236}">
                <a16:creationId xmlns:a16="http://schemas.microsoft.com/office/drawing/2014/main" id="{5FAD7402-084A-8A71-A44F-365DDF917275}"/>
              </a:ext>
            </a:extLst>
          </p:cNvPr>
          <p:cNvSpPr txBox="1"/>
          <p:nvPr/>
        </p:nvSpPr>
        <p:spPr>
          <a:xfrm>
            <a:off x="304801" y="152400"/>
            <a:ext cx="8279134" cy="518693"/>
          </a:xfrm>
          <a:prstGeom prst="rect">
            <a:avLst/>
          </a:prstGeom>
          <a:noFill/>
        </p:spPr>
        <p:txBody>
          <a:bodyPr wrap="square" rtlCol="0">
            <a:spAutoFit/>
          </a:bodyPr>
          <a:lstStyle/>
          <a:p>
            <a:pPr algn="ctr"/>
            <a:r>
              <a:rPr lang="en-US" sz="2800" dirty="0"/>
              <a:t>Case for Balanced Budget Amendment (3 of 5)</a:t>
            </a:r>
          </a:p>
        </p:txBody>
      </p:sp>
    </p:spTree>
    <p:extLst>
      <p:ext uri="{BB962C8B-B14F-4D97-AF65-F5344CB8AC3E}">
        <p14:creationId xmlns:p14="http://schemas.microsoft.com/office/powerpoint/2010/main" val="20602946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335AA78-98D9-6E7F-BFF0-E5B8B2D1D982}"/>
              </a:ext>
            </a:extLst>
          </p:cNvPr>
          <p:cNvSpPr>
            <a:spLocks noGrp="1"/>
          </p:cNvSpPr>
          <p:nvPr>
            <p:ph type="sldNum" sz="quarter" idx="12"/>
          </p:nvPr>
        </p:nvSpPr>
        <p:spPr/>
        <p:txBody>
          <a:bodyPr/>
          <a:lstStyle/>
          <a:p>
            <a:fld id="{F9C05997-F8D6-4DB0-8ED7-83C9C1850AD2}" type="slidenum">
              <a:rPr lang="en-US" smtClean="0"/>
              <a:t>22</a:t>
            </a:fld>
            <a:endParaRPr lang="en-US"/>
          </a:p>
        </p:txBody>
      </p:sp>
      <p:pic>
        <p:nvPicPr>
          <p:cNvPr id="4" name="Picture 3">
            <a:extLst>
              <a:ext uri="{FF2B5EF4-FFF2-40B4-BE49-F238E27FC236}">
                <a16:creationId xmlns:a16="http://schemas.microsoft.com/office/drawing/2014/main" id="{35F06736-083D-D3A5-E728-48325C76EE2F}"/>
              </a:ext>
            </a:extLst>
          </p:cNvPr>
          <p:cNvPicPr>
            <a:picLocks noChangeAspect="1"/>
          </p:cNvPicPr>
          <p:nvPr/>
        </p:nvPicPr>
        <p:blipFill>
          <a:blip r:embed="rId2"/>
          <a:stretch>
            <a:fillRect/>
          </a:stretch>
        </p:blipFill>
        <p:spPr>
          <a:xfrm>
            <a:off x="228600" y="990600"/>
            <a:ext cx="8610600" cy="4724102"/>
          </a:xfrm>
          <a:prstGeom prst="rect">
            <a:avLst/>
          </a:prstGeom>
        </p:spPr>
      </p:pic>
      <p:cxnSp>
        <p:nvCxnSpPr>
          <p:cNvPr id="5" name="Straight Connector 4">
            <a:extLst>
              <a:ext uri="{FF2B5EF4-FFF2-40B4-BE49-F238E27FC236}">
                <a16:creationId xmlns:a16="http://schemas.microsoft.com/office/drawing/2014/main" id="{E57F9EF6-2610-4634-4FB3-361D9E145EC5}"/>
              </a:ext>
            </a:extLst>
          </p:cNvPr>
          <p:cNvCxnSpPr/>
          <p:nvPr/>
        </p:nvCxnSpPr>
        <p:spPr>
          <a:xfrm>
            <a:off x="457200" y="838200"/>
            <a:ext cx="8153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6A9C3E8D-D4B0-D5CC-BAFD-EA162C2E7A93}"/>
              </a:ext>
            </a:extLst>
          </p:cNvPr>
          <p:cNvSpPr txBox="1"/>
          <p:nvPr/>
        </p:nvSpPr>
        <p:spPr>
          <a:xfrm>
            <a:off x="304801" y="152400"/>
            <a:ext cx="8279134" cy="518693"/>
          </a:xfrm>
          <a:prstGeom prst="rect">
            <a:avLst/>
          </a:prstGeom>
          <a:noFill/>
        </p:spPr>
        <p:txBody>
          <a:bodyPr wrap="square" rtlCol="0">
            <a:spAutoFit/>
          </a:bodyPr>
          <a:lstStyle/>
          <a:p>
            <a:pPr algn="ctr"/>
            <a:r>
              <a:rPr lang="en-US" sz="2800" dirty="0"/>
              <a:t>Case for Balanced Budget Amendment (4 of 5)</a:t>
            </a:r>
          </a:p>
        </p:txBody>
      </p:sp>
      <p:sp>
        <p:nvSpPr>
          <p:cNvPr id="8" name="TextBox 7">
            <a:extLst>
              <a:ext uri="{FF2B5EF4-FFF2-40B4-BE49-F238E27FC236}">
                <a16:creationId xmlns:a16="http://schemas.microsoft.com/office/drawing/2014/main" id="{70B7A010-B371-1366-B5F2-CBB7BADBD1A1}"/>
              </a:ext>
            </a:extLst>
          </p:cNvPr>
          <p:cNvSpPr txBox="1"/>
          <p:nvPr/>
        </p:nvSpPr>
        <p:spPr>
          <a:xfrm>
            <a:off x="228600" y="5867400"/>
            <a:ext cx="8664158" cy="830997"/>
          </a:xfrm>
          <a:prstGeom prst="rect">
            <a:avLst/>
          </a:prstGeom>
          <a:noFill/>
        </p:spPr>
        <p:txBody>
          <a:bodyPr wrap="square" rtlCol="0">
            <a:spAutoFit/>
          </a:bodyPr>
          <a:lstStyle/>
          <a:p>
            <a:pPr marL="285750" indent="-285750">
              <a:buFont typeface="Arial" panose="020B0604020202020204" pitchFamily="34" charset="0"/>
              <a:buChar char="•"/>
            </a:pPr>
            <a:r>
              <a:rPr lang="en-US" sz="1600" dirty="0"/>
              <a:t>By 1982, 40 states filed an Article V Convention application for a BBA</a:t>
            </a:r>
          </a:p>
          <a:p>
            <a:pPr marL="285750" indent="-285750">
              <a:buFont typeface="Arial" panose="020B0604020202020204" pitchFamily="34" charset="0"/>
              <a:buChar char="•"/>
            </a:pPr>
            <a:r>
              <a:rPr lang="en-US" sz="1600" dirty="0"/>
              <a:t>Congress attempted to create a BBA in lieu of convention; not able to get the job done</a:t>
            </a:r>
          </a:p>
          <a:p>
            <a:pPr marL="285750" indent="-285750">
              <a:buFont typeface="Arial" panose="020B0604020202020204" pitchFamily="34" charset="0"/>
              <a:buChar char="•"/>
            </a:pPr>
            <a:r>
              <a:rPr lang="en-US" sz="1600" dirty="0"/>
              <a:t>Common Theme: “total outlays do not exceed total receipts”</a:t>
            </a:r>
          </a:p>
        </p:txBody>
      </p:sp>
    </p:spTree>
    <p:extLst>
      <p:ext uri="{BB962C8B-B14F-4D97-AF65-F5344CB8AC3E}">
        <p14:creationId xmlns:p14="http://schemas.microsoft.com/office/powerpoint/2010/main" val="9645771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585CF23-EF84-346F-324E-1E8A5D325A96}"/>
              </a:ext>
            </a:extLst>
          </p:cNvPr>
          <p:cNvSpPr txBox="1"/>
          <p:nvPr/>
        </p:nvSpPr>
        <p:spPr>
          <a:xfrm>
            <a:off x="2218562" y="2085022"/>
            <a:ext cx="4898520" cy="461665"/>
          </a:xfrm>
          <a:prstGeom prst="rect">
            <a:avLst/>
          </a:prstGeom>
          <a:noFill/>
        </p:spPr>
        <p:txBody>
          <a:bodyPr wrap="none" rtlCol="0">
            <a:spAutoFit/>
          </a:bodyPr>
          <a:lstStyle/>
          <a:p>
            <a:pPr algn="ctr"/>
            <a:r>
              <a:rPr lang="en-US" sz="2400" dirty="0"/>
              <a:t>Three Common Options: 3/5, 2/3, 3/4</a:t>
            </a:r>
          </a:p>
        </p:txBody>
      </p:sp>
      <p:cxnSp>
        <p:nvCxnSpPr>
          <p:cNvPr id="6" name="Straight Connector 5">
            <a:extLst>
              <a:ext uri="{FF2B5EF4-FFF2-40B4-BE49-F238E27FC236}">
                <a16:creationId xmlns:a16="http://schemas.microsoft.com/office/drawing/2014/main" id="{B1842A14-6FCD-B670-B8BE-FF1B4F3D64D1}"/>
              </a:ext>
            </a:extLst>
          </p:cNvPr>
          <p:cNvCxnSpPr/>
          <p:nvPr/>
        </p:nvCxnSpPr>
        <p:spPr>
          <a:xfrm>
            <a:off x="1618488" y="4409883"/>
            <a:ext cx="6076188"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D4CC952-6F6F-A336-CA1E-C1C31213CF39}"/>
              </a:ext>
            </a:extLst>
          </p:cNvPr>
          <p:cNvCxnSpPr/>
          <p:nvPr/>
        </p:nvCxnSpPr>
        <p:spPr>
          <a:xfrm>
            <a:off x="1618488" y="3950397"/>
            <a:ext cx="0" cy="1021842"/>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A44F806-F133-A09E-DFAE-E7A9297E0D3E}"/>
              </a:ext>
            </a:extLst>
          </p:cNvPr>
          <p:cNvCxnSpPr/>
          <p:nvPr/>
        </p:nvCxnSpPr>
        <p:spPr>
          <a:xfrm>
            <a:off x="7678674" y="3941253"/>
            <a:ext cx="0" cy="1021842"/>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7A11029-D1DD-60F3-7E2C-4D8772E55464}"/>
              </a:ext>
            </a:extLst>
          </p:cNvPr>
          <p:cNvSpPr txBox="1"/>
          <p:nvPr/>
        </p:nvSpPr>
        <p:spPr>
          <a:xfrm>
            <a:off x="528067" y="4999672"/>
            <a:ext cx="2180843" cy="1477328"/>
          </a:xfrm>
          <a:prstGeom prst="rect">
            <a:avLst/>
          </a:prstGeom>
          <a:solidFill>
            <a:srgbClr val="FFFFCC"/>
          </a:solidFill>
          <a:ln>
            <a:solidFill>
              <a:schemeClr val="tx1"/>
            </a:solidFill>
          </a:ln>
        </p:spPr>
        <p:txBody>
          <a:bodyPr wrap="square" rtlCol="0">
            <a:spAutoFit/>
          </a:bodyPr>
          <a:lstStyle/>
          <a:p>
            <a:pPr algn="ctr"/>
            <a:r>
              <a:rPr lang="en-US" dirty="0"/>
              <a:t>Hold-up Minimization</a:t>
            </a:r>
          </a:p>
          <a:p>
            <a:pPr algn="ctr"/>
            <a:r>
              <a:rPr lang="en-US" sz="1350" dirty="0"/>
              <a:t>(Ability to prevent delays in legislation moving forward due to lack of enough required votes)</a:t>
            </a:r>
          </a:p>
        </p:txBody>
      </p:sp>
      <p:sp>
        <p:nvSpPr>
          <p:cNvPr id="12" name="TextBox 11">
            <a:extLst>
              <a:ext uri="{FF2B5EF4-FFF2-40B4-BE49-F238E27FC236}">
                <a16:creationId xmlns:a16="http://schemas.microsoft.com/office/drawing/2014/main" id="{EAE99A5A-9EC9-F1E3-6E8A-DC23F996C9AC}"/>
              </a:ext>
            </a:extLst>
          </p:cNvPr>
          <p:cNvSpPr txBox="1"/>
          <p:nvPr/>
        </p:nvSpPr>
        <p:spPr>
          <a:xfrm>
            <a:off x="6595111" y="5004244"/>
            <a:ext cx="2180843" cy="1200329"/>
          </a:xfrm>
          <a:prstGeom prst="rect">
            <a:avLst/>
          </a:prstGeom>
          <a:solidFill>
            <a:srgbClr val="FFFFCC"/>
          </a:solidFill>
          <a:ln>
            <a:solidFill>
              <a:schemeClr val="tx1"/>
            </a:solidFill>
          </a:ln>
        </p:spPr>
        <p:txBody>
          <a:bodyPr wrap="square" rtlCol="0">
            <a:spAutoFit/>
          </a:bodyPr>
          <a:lstStyle/>
          <a:p>
            <a:pPr algn="ctr"/>
            <a:r>
              <a:rPr lang="en-US" dirty="0"/>
              <a:t>Minority Protection</a:t>
            </a:r>
          </a:p>
          <a:p>
            <a:pPr algn="ctr"/>
            <a:r>
              <a:rPr lang="en-US" sz="1350" dirty="0"/>
              <a:t>(Ability to protect a smaller group from dominance by a larger group with respect to legislative interests)</a:t>
            </a:r>
          </a:p>
        </p:txBody>
      </p:sp>
      <p:sp>
        <p:nvSpPr>
          <p:cNvPr id="13" name="Isosceles Triangle 12">
            <a:extLst>
              <a:ext uri="{FF2B5EF4-FFF2-40B4-BE49-F238E27FC236}">
                <a16:creationId xmlns:a16="http://schemas.microsoft.com/office/drawing/2014/main" id="{085FC802-0C49-4EFD-4958-7B80FCF14075}"/>
              </a:ext>
            </a:extLst>
          </p:cNvPr>
          <p:cNvSpPr/>
          <p:nvPr/>
        </p:nvSpPr>
        <p:spPr>
          <a:xfrm>
            <a:off x="4965193" y="4437315"/>
            <a:ext cx="390905" cy="356602"/>
          </a:xfrm>
          <a:prstGeom prst="triangle">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Box 13">
            <a:extLst>
              <a:ext uri="{FF2B5EF4-FFF2-40B4-BE49-F238E27FC236}">
                <a16:creationId xmlns:a16="http://schemas.microsoft.com/office/drawing/2014/main" id="{07EA04E7-D158-76CD-FC78-B97D002AF0B0}"/>
              </a:ext>
            </a:extLst>
          </p:cNvPr>
          <p:cNvSpPr txBox="1"/>
          <p:nvPr/>
        </p:nvSpPr>
        <p:spPr>
          <a:xfrm>
            <a:off x="1371604" y="2885883"/>
            <a:ext cx="6781796" cy="707886"/>
          </a:xfrm>
          <a:prstGeom prst="rect">
            <a:avLst/>
          </a:prstGeom>
          <a:noFill/>
        </p:spPr>
        <p:txBody>
          <a:bodyPr wrap="square" rtlCol="0">
            <a:spAutoFit/>
          </a:bodyPr>
          <a:lstStyle/>
          <a:p>
            <a:pPr algn="ctr"/>
            <a:r>
              <a:rPr lang="en-US" sz="2000" dirty="0"/>
              <a:t>What is the balance point between “Hold-up Minimization” and “Minority Protection”?</a:t>
            </a:r>
          </a:p>
        </p:txBody>
      </p:sp>
      <p:sp>
        <p:nvSpPr>
          <p:cNvPr id="15" name="TextBox 14">
            <a:extLst>
              <a:ext uri="{FF2B5EF4-FFF2-40B4-BE49-F238E27FC236}">
                <a16:creationId xmlns:a16="http://schemas.microsoft.com/office/drawing/2014/main" id="{0C114198-3406-3D6C-28B8-D94BDCF47DEE}"/>
              </a:ext>
            </a:extLst>
          </p:cNvPr>
          <p:cNvSpPr txBox="1"/>
          <p:nvPr/>
        </p:nvSpPr>
        <p:spPr>
          <a:xfrm>
            <a:off x="4992624" y="4119561"/>
            <a:ext cx="428322" cy="300082"/>
          </a:xfrm>
          <a:prstGeom prst="rect">
            <a:avLst/>
          </a:prstGeom>
          <a:noFill/>
        </p:spPr>
        <p:txBody>
          <a:bodyPr wrap="none" rtlCol="0">
            <a:spAutoFit/>
          </a:bodyPr>
          <a:lstStyle/>
          <a:p>
            <a:r>
              <a:rPr lang="en-US" sz="1350" dirty="0"/>
              <a:t>3/5</a:t>
            </a:r>
          </a:p>
        </p:txBody>
      </p:sp>
      <p:cxnSp>
        <p:nvCxnSpPr>
          <p:cNvPr id="2" name="Straight Connector 1">
            <a:extLst>
              <a:ext uri="{FF2B5EF4-FFF2-40B4-BE49-F238E27FC236}">
                <a16:creationId xmlns:a16="http://schemas.microsoft.com/office/drawing/2014/main" id="{38AC936B-426F-DF52-BDEA-FF382FF39B38}"/>
              </a:ext>
            </a:extLst>
          </p:cNvPr>
          <p:cNvCxnSpPr/>
          <p:nvPr/>
        </p:nvCxnSpPr>
        <p:spPr>
          <a:xfrm>
            <a:off x="457200" y="838200"/>
            <a:ext cx="8153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3B804283-EAAA-54E6-EDA5-6710EBE6BBD4}"/>
              </a:ext>
            </a:extLst>
          </p:cNvPr>
          <p:cNvSpPr txBox="1"/>
          <p:nvPr/>
        </p:nvSpPr>
        <p:spPr>
          <a:xfrm>
            <a:off x="717057" y="1167825"/>
            <a:ext cx="7739426" cy="523220"/>
          </a:xfrm>
          <a:prstGeom prst="rect">
            <a:avLst/>
          </a:prstGeom>
          <a:noFill/>
        </p:spPr>
        <p:txBody>
          <a:bodyPr wrap="none" rtlCol="0">
            <a:spAutoFit/>
          </a:bodyPr>
          <a:lstStyle/>
          <a:p>
            <a:pPr algn="ctr"/>
            <a:r>
              <a:rPr lang="en-US" sz="2800" dirty="0"/>
              <a:t>Supermajority Rule Balance Point (or Optimal Point)</a:t>
            </a:r>
          </a:p>
        </p:txBody>
      </p:sp>
      <p:sp>
        <p:nvSpPr>
          <p:cNvPr id="5" name="TextBox 4">
            <a:extLst>
              <a:ext uri="{FF2B5EF4-FFF2-40B4-BE49-F238E27FC236}">
                <a16:creationId xmlns:a16="http://schemas.microsoft.com/office/drawing/2014/main" id="{CD36C18F-222F-ABB8-DDFB-34E0BCF9C4CC}"/>
              </a:ext>
            </a:extLst>
          </p:cNvPr>
          <p:cNvSpPr txBox="1"/>
          <p:nvPr/>
        </p:nvSpPr>
        <p:spPr>
          <a:xfrm>
            <a:off x="304801" y="152400"/>
            <a:ext cx="8279134" cy="518693"/>
          </a:xfrm>
          <a:prstGeom prst="rect">
            <a:avLst/>
          </a:prstGeom>
          <a:noFill/>
        </p:spPr>
        <p:txBody>
          <a:bodyPr wrap="square" rtlCol="0">
            <a:spAutoFit/>
          </a:bodyPr>
          <a:lstStyle/>
          <a:p>
            <a:pPr algn="ctr"/>
            <a:r>
              <a:rPr lang="en-US" sz="2800" dirty="0"/>
              <a:t>Case for Balanced Budget Amendment (5 of 5)</a:t>
            </a:r>
          </a:p>
        </p:txBody>
      </p:sp>
      <p:sp>
        <p:nvSpPr>
          <p:cNvPr id="7" name="Slide Number Placeholder 6">
            <a:extLst>
              <a:ext uri="{FF2B5EF4-FFF2-40B4-BE49-F238E27FC236}">
                <a16:creationId xmlns:a16="http://schemas.microsoft.com/office/drawing/2014/main" id="{E05A2A8F-4A28-5C05-97B5-54F776D2D39F}"/>
              </a:ext>
            </a:extLst>
          </p:cNvPr>
          <p:cNvSpPr>
            <a:spLocks noGrp="1"/>
          </p:cNvSpPr>
          <p:nvPr>
            <p:ph type="sldNum" sz="quarter" idx="12"/>
          </p:nvPr>
        </p:nvSpPr>
        <p:spPr/>
        <p:txBody>
          <a:bodyPr/>
          <a:lstStyle/>
          <a:p>
            <a:fld id="{F9C05997-F8D6-4DB0-8ED7-83C9C1850AD2}" type="slidenum">
              <a:rPr lang="en-US" smtClean="0"/>
              <a:t>23</a:t>
            </a:fld>
            <a:endParaRPr lang="en-US"/>
          </a:p>
        </p:txBody>
      </p:sp>
    </p:spTree>
    <p:extLst>
      <p:ext uri="{BB962C8B-B14F-4D97-AF65-F5344CB8AC3E}">
        <p14:creationId xmlns:p14="http://schemas.microsoft.com/office/powerpoint/2010/main" val="22943666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740920-53D6-B96E-EF22-C51E2039AB04}"/>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9650E2-8DA0-590A-A141-D8DF84A12ED0}"/>
              </a:ext>
            </a:extLst>
          </p:cNvPr>
          <p:cNvSpPr>
            <a:spLocks noGrp="1"/>
          </p:cNvSpPr>
          <p:nvPr>
            <p:ph type="sldNum" sz="quarter" idx="12"/>
          </p:nvPr>
        </p:nvSpPr>
        <p:spPr/>
        <p:txBody>
          <a:bodyPr/>
          <a:lstStyle/>
          <a:p>
            <a:fld id="{F9C05997-F8D6-4DB0-8ED7-83C9C1850AD2}" type="slidenum">
              <a:rPr lang="en-US" smtClean="0"/>
              <a:t>24</a:t>
            </a:fld>
            <a:endParaRPr lang="en-US"/>
          </a:p>
        </p:txBody>
      </p:sp>
      <p:cxnSp>
        <p:nvCxnSpPr>
          <p:cNvPr id="6" name="Straight Connector 5">
            <a:extLst>
              <a:ext uri="{FF2B5EF4-FFF2-40B4-BE49-F238E27FC236}">
                <a16:creationId xmlns:a16="http://schemas.microsoft.com/office/drawing/2014/main" id="{1530189A-1FFF-F0CC-8066-5DA341C417A1}"/>
              </a:ext>
            </a:extLst>
          </p:cNvPr>
          <p:cNvCxnSpPr/>
          <p:nvPr/>
        </p:nvCxnSpPr>
        <p:spPr>
          <a:xfrm>
            <a:off x="457200" y="838200"/>
            <a:ext cx="8153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D373943E-ACEE-3E81-6B1D-C8B31B335B63}"/>
              </a:ext>
            </a:extLst>
          </p:cNvPr>
          <p:cNvSpPr txBox="1"/>
          <p:nvPr/>
        </p:nvSpPr>
        <p:spPr>
          <a:xfrm>
            <a:off x="964214" y="152400"/>
            <a:ext cx="6973512" cy="646331"/>
          </a:xfrm>
          <a:prstGeom prst="rect">
            <a:avLst/>
          </a:prstGeom>
          <a:noFill/>
        </p:spPr>
        <p:txBody>
          <a:bodyPr wrap="none" rtlCol="0">
            <a:spAutoFit/>
          </a:bodyPr>
          <a:lstStyle/>
          <a:p>
            <a:pPr algn="ctr"/>
            <a:r>
              <a:rPr lang="en-US" sz="3600" dirty="0"/>
              <a:t>Colorado Ratifying Plan (version 1.1)</a:t>
            </a:r>
          </a:p>
        </p:txBody>
      </p:sp>
      <p:sp>
        <p:nvSpPr>
          <p:cNvPr id="3" name="TextBox 2">
            <a:extLst>
              <a:ext uri="{FF2B5EF4-FFF2-40B4-BE49-F238E27FC236}">
                <a16:creationId xmlns:a16="http://schemas.microsoft.com/office/drawing/2014/main" id="{DB2B6BED-5554-95A0-B762-5CCF7A72FD70}"/>
              </a:ext>
            </a:extLst>
          </p:cNvPr>
          <p:cNvSpPr txBox="1"/>
          <p:nvPr/>
        </p:nvSpPr>
        <p:spPr>
          <a:xfrm>
            <a:off x="679704" y="1149096"/>
            <a:ext cx="1405128" cy="646331"/>
          </a:xfrm>
          <a:prstGeom prst="rect">
            <a:avLst/>
          </a:prstGeom>
          <a:solidFill>
            <a:srgbClr val="FFFFCC"/>
          </a:solidFill>
          <a:ln>
            <a:solidFill>
              <a:schemeClr val="tx1"/>
            </a:solidFill>
          </a:ln>
        </p:spPr>
        <p:txBody>
          <a:bodyPr wrap="square" rtlCol="0">
            <a:spAutoFit/>
          </a:bodyPr>
          <a:lstStyle/>
          <a:p>
            <a:pPr algn="ctr"/>
            <a:r>
              <a:rPr lang="en-US" dirty="0"/>
              <a:t>Article V Convention</a:t>
            </a:r>
          </a:p>
        </p:txBody>
      </p:sp>
      <p:sp>
        <p:nvSpPr>
          <p:cNvPr id="4" name="TextBox 3">
            <a:extLst>
              <a:ext uri="{FF2B5EF4-FFF2-40B4-BE49-F238E27FC236}">
                <a16:creationId xmlns:a16="http://schemas.microsoft.com/office/drawing/2014/main" id="{9CBEC395-1AD0-E501-A0C2-5D652CDB918D}"/>
              </a:ext>
            </a:extLst>
          </p:cNvPr>
          <p:cNvSpPr txBox="1"/>
          <p:nvPr/>
        </p:nvSpPr>
        <p:spPr>
          <a:xfrm>
            <a:off x="551689" y="1820180"/>
            <a:ext cx="1819651" cy="1200329"/>
          </a:xfrm>
          <a:prstGeom prst="rect">
            <a:avLst/>
          </a:prstGeom>
          <a:noFill/>
        </p:spPr>
        <p:txBody>
          <a:bodyPr wrap="square" rtlCol="0">
            <a:spAutoFit/>
          </a:bodyPr>
          <a:lstStyle/>
          <a:p>
            <a:pPr marL="285750" indent="-285750">
              <a:buFont typeface="Arial" panose="020B0604020202020204" pitchFamily="34" charset="0"/>
              <a:buChar char="•"/>
            </a:pPr>
            <a:r>
              <a:rPr lang="en-US" sz="1200" dirty="0"/>
              <a:t>5-8 Proposed Amendments</a:t>
            </a:r>
          </a:p>
          <a:p>
            <a:pPr marL="285750" indent="-285750">
              <a:buFont typeface="Arial" panose="020B0604020202020204" pitchFamily="34" charset="0"/>
              <a:buChar char="•"/>
            </a:pPr>
            <a:r>
              <a:rPr lang="en-US" sz="1200" dirty="0"/>
              <a:t>Mode of Ratification: State Conventions</a:t>
            </a:r>
          </a:p>
          <a:p>
            <a:pPr marL="285750" indent="-285750">
              <a:buFont typeface="Arial" panose="020B0604020202020204" pitchFamily="34" charset="0"/>
              <a:buChar char="•"/>
            </a:pPr>
            <a:r>
              <a:rPr lang="en-US" sz="1200" dirty="0"/>
              <a:t>Timeframe for Ratification: 7 years</a:t>
            </a:r>
          </a:p>
        </p:txBody>
      </p:sp>
      <p:sp>
        <p:nvSpPr>
          <p:cNvPr id="5" name="TextBox 4">
            <a:extLst>
              <a:ext uri="{FF2B5EF4-FFF2-40B4-BE49-F238E27FC236}">
                <a16:creationId xmlns:a16="http://schemas.microsoft.com/office/drawing/2014/main" id="{1DE45868-AC9B-8CBF-A653-2B467B6A4609}"/>
              </a:ext>
            </a:extLst>
          </p:cNvPr>
          <p:cNvSpPr txBox="1"/>
          <p:nvPr/>
        </p:nvSpPr>
        <p:spPr>
          <a:xfrm>
            <a:off x="4489704" y="1164336"/>
            <a:ext cx="1548384" cy="646331"/>
          </a:xfrm>
          <a:prstGeom prst="rect">
            <a:avLst/>
          </a:prstGeom>
          <a:solidFill>
            <a:srgbClr val="FFFFCC"/>
          </a:solidFill>
          <a:ln>
            <a:solidFill>
              <a:schemeClr val="tx1"/>
            </a:solidFill>
          </a:ln>
        </p:spPr>
        <p:txBody>
          <a:bodyPr wrap="square" rtlCol="0">
            <a:spAutoFit/>
          </a:bodyPr>
          <a:lstStyle/>
          <a:p>
            <a:pPr algn="ctr"/>
            <a:r>
              <a:rPr lang="en-US" dirty="0"/>
              <a:t>Colorado Statute Passed</a:t>
            </a:r>
          </a:p>
        </p:txBody>
      </p:sp>
      <p:sp>
        <p:nvSpPr>
          <p:cNvPr id="8" name="TextBox 7">
            <a:extLst>
              <a:ext uri="{FF2B5EF4-FFF2-40B4-BE49-F238E27FC236}">
                <a16:creationId xmlns:a16="http://schemas.microsoft.com/office/drawing/2014/main" id="{43444A20-72D8-998B-A494-087E08E02318}"/>
              </a:ext>
            </a:extLst>
          </p:cNvPr>
          <p:cNvSpPr txBox="1"/>
          <p:nvPr/>
        </p:nvSpPr>
        <p:spPr>
          <a:xfrm>
            <a:off x="4398265" y="1817132"/>
            <a:ext cx="1904999" cy="1015663"/>
          </a:xfrm>
          <a:prstGeom prst="rect">
            <a:avLst/>
          </a:prstGeom>
          <a:noFill/>
        </p:spPr>
        <p:txBody>
          <a:bodyPr wrap="square" rtlCol="0">
            <a:spAutoFit/>
          </a:bodyPr>
          <a:lstStyle/>
          <a:p>
            <a:pPr marL="285750" indent="-285750">
              <a:buFont typeface="Arial" panose="020B0604020202020204" pitchFamily="34" charset="0"/>
              <a:buChar char="•"/>
            </a:pPr>
            <a:r>
              <a:rPr lang="en-US" sz="1200" dirty="0"/>
              <a:t>Set dates and location for convention</a:t>
            </a:r>
          </a:p>
          <a:p>
            <a:pPr marL="285750" indent="-285750">
              <a:buFont typeface="Arial" panose="020B0604020202020204" pitchFamily="34" charset="0"/>
              <a:buChar char="•"/>
            </a:pPr>
            <a:r>
              <a:rPr lang="en-US" sz="1200" dirty="0"/>
              <a:t>Establish election procedure for convention delegates</a:t>
            </a:r>
          </a:p>
        </p:txBody>
      </p:sp>
      <p:sp>
        <p:nvSpPr>
          <p:cNvPr id="9" name="TextBox 8">
            <a:extLst>
              <a:ext uri="{FF2B5EF4-FFF2-40B4-BE49-F238E27FC236}">
                <a16:creationId xmlns:a16="http://schemas.microsoft.com/office/drawing/2014/main" id="{7CF84799-9C89-9F29-9B48-0472C0F717FF}"/>
              </a:ext>
            </a:extLst>
          </p:cNvPr>
          <p:cNvSpPr txBox="1"/>
          <p:nvPr/>
        </p:nvSpPr>
        <p:spPr>
          <a:xfrm>
            <a:off x="2551176" y="1155192"/>
            <a:ext cx="1475232" cy="646331"/>
          </a:xfrm>
          <a:prstGeom prst="rect">
            <a:avLst/>
          </a:prstGeom>
          <a:solidFill>
            <a:srgbClr val="FFFFCC"/>
          </a:solidFill>
          <a:ln>
            <a:solidFill>
              <a:schemeClr val="tx1"/>
            </a:solidFill>
          </a:ln>
        </p:spPr>
        <p:txBody>
          <a:bodyPr wrap="square" rtlCol="0">
            <a:spAutoFit/>
          </a:bodyPr>
          <a:lstStyle/>
          <a:p>
            <a:pPr algn="ctr"/>
            <a:r>
              <a:rPr lang="en-US" dirty="0"/>
              <a:t>U.S. Congress Review</a:t>
            </a:r>
          </a:p>
        </p:txBody>
      </p:sp>
      <p:sp>
        <p:nvSpPr>
          <p:cNvPr id="10" name="TextBox 9">
            <a:extLst>
              <a:ext uri="{FF2B5EF4-FFF2-40B4-BE49-F238E27FC236}">
                <a16:creationId xmlns:a16="http://schemas.microsoft.com/office/drawing/2014/main" id="{FD0C654F-02AE-1F53-42EF-36C5E3F25819}"/>
              </a:ext>
            </a:extLst>
          </p:cNvPr>
          <p:cNvSpPr txBox="1"/>
          <p:nvPr/>
        </p:nvSpPr>
        <p:spPr>
          <a:xfrm>
            <a:off x="2487170" y="1817132"/>
            <a:ext cx="1658108" cy="830997"/>
          </a:xfrm>
          <a:prstGeom prst="rect">
            <a:avLst/>
          </a:prstGeom>
          <a:noFill/>
        </p:spPr>
        <p:txBody>
          <a:bodyPr wrap="square" rtlCol="0">
            <a:spAutoFit/>
          </a:bodyPr>
          <a:lstStyle/>
          <a:p>
            <a:pPr marL="285750" indent="-285750">
              <a:buFont typeface="Arial" panose="020B0604020202020204" pitchFamily="34" charset="0"/>
              <a:buChar char="•"/>
            </a:pPr>
            <a:r>
              <a:rPr lang="en-US" sz="1200" dirty="0"/>
              <a:t>Review proposed amendments</a:t>
            </a:r>
          </a:p>
          <a:p>
            <a:pPr marL="285750" indent="-285750">
              <a:buFont typeface="Arial" panose="020B0604020202020204" pitchFamily="34" charset="0"/>
              <a:buChar char="•"/>
            </a:pPr>
            <a:r>
              <a:rPr lang="en-US" sz="1200" dirty="0"/>
              <a:t>Send to states for ratification</a:t>
            </a:r>
          </a:p>
        </p:txBody>
      </p:sp>
      <p:sp>
        <p:nvSpPr>
          <p:cNvPr id="11" name="TextBox 10">
            <a:extLst>
              <a:ext uri="{FF2B5EF4-FFF2-40B4-BE49-F238E27FC236}">
                <a16:creationId xmlns:a16="http://schemas.microsoft.com/office/drawing/2014/main" id="{1517E8CF-93DF-A2D2-B269-CEFE0F5BE4B6}"/>
              </a:ext>
            </a:extLst>
          </p:cNvPr>
          <p:cNvSpPr txBox="1"/>
          <p:nvPr/>
        </p:nvSpPr>
        <p:spPr>
          <a:xfrm>
            <a:off x="1066800" y="3730752"/>
            <a:ext cx="1548384" cy="646331"/>
          </a:xfrm>
          <a:prstGeom prst="rect">
            <a:avLst/>
          </a:prstGeom>
          <a:solidFill>
            <a:srgbClr val="FFFFCC"/>
          </a:solidFill>
          <a:ln>
            <a:solidFill>
              <a:schemeClr val="tx1"/>
            </a:solidFill>
          </a:ln>
        </p:spPr>
        <p:txBody>
          <a:bodyPr wrap="square" rtlCol="0">
            <a:spAutoFit/>
          </a:bodyPr>
          <a:lstStyle/>
          <a:p>
            <a:pPr algn="ctr"/>
            <a:r>
              <a:rPr lang="en-US" dirty="0"/>
              <a:t>Statewide Election</a:t>
            </a:r>
          </a:p>
        </p:txBody>
      </p:sp>
      <p:sp>
        <p:nvSpPr>
          <p:cNvPr id="12" name="TextBox 11">
            <a:extLst>
              <a:ext uri="{FF2B5EF4-FFF2-40B4-BE49-F238E27FC236}">
                <a16:creationId xmlns:a16="http://schemas.microsoft.com/office/drawing/2014/main" id="{8FBE17B4-B5A8-82DB-C4B0-69B007088E6B}"/>
              </a:ext>
            </a:extLst>
          </p:cNvPr>
          <p:cNvSpPr txBox="1"/>
          <p:nvPr/>
        </p:nvSpPr>
        <p:spPr>
          <a:xfrm>
            <a:off x="880873" y="4383548"/>
            <a:ext cx="2301240" cy="1754326"/>
          </a:xfrm>
          <a:prstGeom prst="rect">
            <a:avLst/>
          </a:prstGeom>
          <a:noFill/>
        </p:spPr>
        <p:txBody>
          <a:bodyPr wrap="square" rtlCol="0">
            <a:spAutoFit/>
          </a:bodyPr>
          <a:lstStyle/>
          <a:p>
            <a:pPr marL="285750" indent="-285750">
              <a:buFont typeface="Arial" panose="020B0604020202020204" pitchFamily="34" charset="0"/>
              <a:buChar char="•"/>
            </a:pPr>
            <a:r>
              <a:rPr lang="en-US" sz="1200" dirty="0"/>
              <a:t>100s of eligible citizens register in each Colorado Senate District (SD)</a:t>
            </a:r>
          </a:p>
          <a:p>
            <a:pPr marL="285750" indent="-285750">
              <a:buFont typeface="Arial" panose="020B0604020202020204" pitchFamily="34" charset="0"/>
              <a:buChar char="•"/>
            </a:pPr>
            <a:r>
              <a:rPr lang="en-US" sz="1200" dirty="0"/>
              <a:t>Five citizens from each SD randomly chosen</a:t>
            </a:r>
          </a:p>
          <a:p>
            <a:pPr marL="285750" indent="-285750">
              <a:buFont typeface="Arial" panose="020B0604020202020204" pitchFamily="34" charset="0"/>
              <a:buChar char="•"/>
            </a:pPr>
            <a:r>
              <a:rPr lang="en-US" sz="1200" dirty="0"/>
              <a:t>Voters select 1 of 5 citizens on ballot to become delegate</a:t>
            </a:r>
          </a:p>
          <a:p>
            <a:pPr marL="285750" indent="-285750">
              <a:buFont typeface="Arial" panose="020B0604020202020204" pitchFamily="34" charset="0"/>
              <a:buChar char="•"/>
            </a:pPr>
            <a:r>
              <a:rPr lang="en-US" sz="1200" dirty="0"/>
              <a:t>Total of 35 delegates voted to convention</a:t>
            </a:r>
          </a:p>
        </p:txBody>
      </p:sp>
      <p:sp>
        <p:nvSpPr>
          <p:cNvPr id="13" name="TextBox 12">
            <a:extLst>
              <a:ext uri="{FF2B5EF4-FFF2-40B4-BE49-F238E27FC236}">
                <a16:creationId xmlns:a16="http://schemas.microsoft.com/office/drawing/2014/main" id="{CBD6B1FD-368F-75A0-E1FF-C9FA77363E12}"/>
              </a:ext>
            </a:extLst>
          </p:cNvPr>
          <p:cNvSpPr txBox="1"/>
          <p:nvPr/>
        </p:nvSpPr>
        <p:spPr>
          <a:xfrm>
            <a:off x="3761232" y="3736848"/>
            <a:ext cx="1548384" cy="646331"/>
          </a:xfrm>
          <a:prstGeom prst="rect">
            <a:avLst/>
          </a:prstGeom>
          <a:solidFill>
            <a:srgbClr val="FFFFCC"/>
          </a:solidFill>
          <a:ln>
            <a:solidFill>
              <a:schemeClr val="tx1"/>
            </a:solidFill>
          </a:ln>
        </p:spPr>
        <p:txBody>
          <a:bodyPr wrap="square" rtlCol="0">
            <a:spAutoFit/>
          </a:bodyPr>
          <a:lstStyle/>
          <a:p>
            <a:pPr algn="ctr"/>
            <a:r>
              <a:rPr lang="en-US" dirty="0"/>
              <a:t>State Convention</a:t>
            </a:r>
          </a:p>
        </p:txBody>
      </p:sp>
      <p:sp>
        <p:nvSpPr>
          <p:cNvPr id="14" name="TextBox 13">
            <a:extLst>
              <a:ext uri="{FF2B5EF4-FFF2-40B4-BE49-F238E27FC236}">
                <a16:creationId xmlns:a16="http://schemas.microsoft.com/office/drawing/2014/main" id="{5C5D50E1-3FC7-273E-3953-2B75D7248F26}"/>
              </a:ext>
            </a:extLst>
          </p:cNvPr>
          <p:cNvSpPr txBox="1"/>
          <p:nvPr/>
        </p:nvSpPr>
        <p:spPr>
          <a:xfrm>
            <a:off x="3575305" y="4389644"/>
            <a:ext cx="2301240" cy="1938992"/>
          </a:xfrm>
          <a:prstGeom prst="rect">
            <a:avLst/>
          </a:prstGeom>
          <a:noFill/>
        </p:spPr>
        <p:txBody>
          <a:bodyPr wrap="square" rtlCol="0">
            <a:spAutoFit/>
          </a:bodyPr>
          <a:lstStyle/>
          <a:p>
            <a:pPr marL="285750" indent="-285750">
              <a:buFont typeface="Arial" panose="020B0604020202020204" pitchFamily="34" charset="0"/>
              <a:buChar char="•"/>
            </a:pPr>
            <a:r>
              <a:rPr lang="en-US" sz="1200" dirty="0"/>
              <a:t>~Two Weeks in Duration</a:t>
            </a:r>
          </a:p>
          <a:p>
            <a:pPr marL="285750" indent="-285750">
              <a:buFont typeface="Arial" panose="020B0604020202020204" pitchFamily="34" charset="0"/>
              <a:buChar char="•"/>
            </a:pPr>
            <a:r>
              <a:rPr lang="en-US" sz="1200" dirty="0"/>
              <a:t>Follow Mason’s Manual of Legislative Procedures</a:t>
            </a:r>
          </a:p>
          <a:p>
            <a:pPr marL="285750" indent="-285750">
              <a:buFont typeface="Arial" panose="020B0604020202020204" pitchFamily="34" charset="0"/>
              <a:buChar char="•"/>
            </a:pPr>
            <a:r>
              <a:rPr lang="en-US" sz="1200" dirty="0"/>
              <a:t>Elect Convention Leadership</a:t>
            </a:r>
          </a:p>
          <a:p>
            <a:pPr marL="285750" indent="-285750">
              <a:buFont typeface="Arial" panose="020B0604020202020204" pitchFamily="34" charset="0"/>
              <a:buChar char="•"/>
            </a:pPr>
            <a:r>
              <a:rPr lang="en-US" sz="1200" dirty="0"/>
              <a:t>Examine 5-8 Proposed Amendments</a:t>
            </a:r>
          </a:p>
          <a:p>
            <a:pPr marL="285750" indent="-285750">
              <a:buFont typeface="Arial" panose="020B0604020202020204" pitchFamily="34" charset="0"/>
              <a:buChar char="•"/>
            </a:pPr>
            <a:r>
              <a:rPr lang="en-US" sz="1200" dirty="0"/>
              <a:t>18 of 35 Delegates needed to ratify a single amendment</a:t>
            </a:r>
          </a:p>
          <a:p>
            <a:pPr marL="285750" indent="-285750">
              <a:buFont typeface="Arial" panose="020B0604020202020204" pitchFamily="34" charset="0"/>
              <a:buChar char="•"/>
            </a:pPr>
            <a:r>
              <a:rPr lang="en-US" sz="1200" dirty="0"/>
              <a:t>Vote on each amendment separately</a:t>
            </a:r>
          </a:p>
        </p:txBody>
      </p:sp>
      <p:sp>
        <p:nvSpPr>
          <p:cNvPr id="15" name="TextBox 14">
            <a:extLst>
              <a:ext uri="{FF2B5EF4-FFF2-40B4-BE49-F238E27FC236}">
                <a16:creationId xmlns:a16="http://schemas.microsoft.com/office/drawing/2014/main" id="{628E5F0E-26BB-725C-4A73-DDBD6913D942}"/>
              </a:ext>
            </a:extLst>
          </p:cNvPr>
          <p:cNvSpPr txBox="1"/>
          <p:nvPr/>
        </p:nvSpPr>
        <p:spPr>
          <a:xfrm>
            <a:off x="533400" y="990600"/>
            <a:ext cx="288862" cy="338554"/>
          </a:xfrm>
          <a:prstGeom prst="rect">
            <a:avLst/>
          </a:prstGeom>
          <a:solidFill>
            <a:schemeClr val="bg1"/>
          </a:solidFill>
          <a:ln>
            <a:solidFill>
              <a:schemeClr val="tx1"/>
            </a:solidFill>
          </a:ln>
        </p:spPr>
        <p:txBody>
          <a:bodyPr wrap="none" rtlCol="0">
            <a:spAutoFit/>
          </a:bodyPr>
          <a:lstStyle/>
          <a:p>
            <a:r>
              <a:rPr lang="en-US" sz="1600" dirty="0"/>
              <a:t>1</a:t>
            </a:r>
          </a:p>
        </p:txBody>
      </p:sp>
      <p:sp>
        <p:nvSpPr>
          <p:cNvPr id="16" name="TextBox 15">
            <a:extLst>
              <a:ext uri="{FF2B5EF4-FFF2-40B4-BE49-F238E27FC236}">
                <a16:creationId xmlns:a16="http://schemas.microsoft.com/office/drawing/2014/main" id="{F9D67348-0C64-297F-26C2-FA1255347B06}"/>
              </a:ext>
            </a:extLst>
          </p:cNvPr>
          <p:cNvSpPr txBox="1"/>
          <p:nvPr/>
        </p:nvSpPr>
        <p:spPr>
          <a:xfrm>
            <a:off x="2340864" y="996696"/>
            <a:ext cx="288862" cy="338554"/>
          </a:xfrm>
          <a:prstGeom prst="rect">
            <a:avLst/>
          </a:prstGeom>
          <a:solidFill>
            <a:schemeClr val="bg1"/>
          </a:solidFill>
          <a:ln>
            <a:solidFill>
              <a:schemeClr val="tx1"/>
            </a:solidFill>
          </a:ln>
        </p:spPr>
        <p:txBody>
          <a:bodyPr wrap="none" rtlCol="0">
            <a:spAutoFit/>
          </a:bodyPr>
          <a:lstStyle/>
          <a:p>
            <a:r>
              <a:rPr lang="en-US" sz="1600" dirty="0"/>
              <a:t>2</a:t>
            </a:r>
          </a:p>
        </p:txBody>
      </p:sp>
      <p:sp>
        <p:nvSpPr>
          <p:cNvPr id="17" name="TextBox 16">
            <a:extLst>
              <a:ext uri="{FF2B5EF4-FFF2-40B4-BE49-F238E27FC236}">
                <a16:creationId xmlns:a16="http://schemas.microsoft.com/office/drawing/2014/main" id="{F5C3D263-24C6-9328-F66D-9341F275FC5C}"/>
              </a:ext>
            </a:extLst>
          </p:cNvPr>
          <p:cNvSpPr txBox="1"/>
          <p:nvPr/>
        </p:nvSpPr>
        <p:spPr>
          <a:xfrm>
            <a:off x="4358640" y="1011936"/>
            <a:ext cx="288862" cy="338554"/>
          </a:xfrm>
          <a:prstGeom prst="rect">
            <a:avLst/>
          </a:prstGeom>
          <a:solidFill>
            <a:schemeClr val="bg1"/>
          </a:solidFill>
          <a:ln>
            <a:solidFill>
              <a:schemeClr val="tx1"/>
            </a:solidFill>
          </a:ln>
        </p:spPr>
        <p:txBody>
          <a:bodyPr wrap="none" rtlCol="0">
            <a:spAutoFit/>
          </a:bodyPr>
          <a:lstStyle/>
          <a:p>
            <a:r>
              <a:rPr lang="en-US" sz="1600" dirty="0"/>
              <a:t>3</a:t>
            </a:r>
          </a:p>
        </p:txBody>
      </p:sp>
      <p:sp>
        <p:nvSpPr>
          <p:cNvPr id="18" name="TextBox 17">
            <a:extLst>
              <a:ext uri="{FF2B5EF4-FFF2-40B4-BE49-F238E27FC236}">
                <a16:creationId xmlns:a16="http://schemas.microsoft.com/office/drawing/2014/main" id="{4A29C5B6-5BB9-D65F-D3B4-B12CB1CC69F3}"/>
              </a:ext>
            </a:extLst>
          </p:cNvPr>
          <p:cNvSpPr txBox="1"/>
          <p:nvPr/>
        </p:nvSpPr>
        <p:spPr>
          <a:xfrm>
            <a:off x="926592" y="3560064"/>
            <a:ext cx="288862" cy="338554"/>
          </a:xfrm>
          <a:prstGeom prst="rect">
            <a:avLst/>
          </a:prstGeom>
          <a:solidFill>
            <a:schemeClr val="bg1"/>
          </a:solidFill>
          <a:ln>
            <a:solidFill>
              <a:schemeClr val="tx1"/>
            </a:solidFill>
          </a:ln>
        </p:spPr>
        <p:txBody>
          <a:bodyPr wrap="none" rtlCol="0">
            <a:spAutoFit/>
          </a:bodyPr>
          <a:lstStyle/>
          <a:p>
            <a:r>
              <a:rPr lang="en-US" sz="1600" dirty="0"/>
              <a:t>4</a:t>
            </a:r>
          </a:p>
        </p:txBody>
      </p:sp>
      <p:sp>
        <p:nvSpPr>
          <p:cNvPr id="19" name="TextBox 18">
            <a:extLst>
              <a:ext uri="{FF2B5EF4-FFF2-40B4-BE49-F238E27FC236}">
                <a16:creationId xmlns:a16="http://schemas.microsoft.com/office/drawing/2014/main" id="{9954A563-B3EB-395F-DA05-F54D376B8400}"/>
              </a:ext>
            </a:extLst>
          </p:cNvPr>
          <p:cNvSpPr txBox="1"/>
          <p:nvPr/>
        </p:nvSpPr>
        <p:spPr>
          <a:xfrm>
            <a:off x="3621024" y="3584448"/>
            <a:ext cx="288862" cy="338554"/>
          </a:xfrm>
          <a:prstGeom prst="rect">
            <a:avLst/>
          </a:prstGeom>
          <a:solidFill>
            <a:schemeClr val="bg1"/>
          </a:solidFill>
          <a:ln>
            <a:solidFill>
              <a:schemeClr val="tx1"/>
            </a:solidFill>
          </a:ln>
        </p:spPr>
        <p:txBody>
          <a:bodyPr wrap="none" rtlCol="0">
            <a:spAutoFit/>
          </a:bodyPr>
          <a:lstStyle/>
          <a:p>
            <a:r>
              <a:rPr lang="en-US" sz="1600" dirty="0"/>
              <a:t>5</a:t>
            </a:r>
          </a:p>
        </p:txBody>
      </p:sp>
      <p:cxnSp>
        <p:nvCxnSpPr>
          <p:cNvPr id="20" name="Straight Arrow Connector 19">
            <a:extLst>
              <a:ext uri="{FF2B5EF4-FFF2-40B4-BE49-F238E27FC236}">
                <a16:creationId xmlns:a16="http://schemas.microsoft.com/office/drawing/2014/main" id="{DFDEB608-E521-7908-B8E0-44086E1AA3C1}"/>
              </a:ext>
            </a:extLst>
          </p:cNvPr>
          <p:cNvCxnSpPr>
            <a:cxnSpLocks/>
            <a:stCxn id="3" idx="3"/>
            <a:endCxn id="9" idx="1"/>
          </p:cNvCxnSpPr>
          <p:nvPr/>
        </p:nvCxnSpPr>
        <p:spPr>
          <a:xfrm>
            <a:off x="2084832" y="1472262"/>
            <a:ext cx="466344" cy="60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3D451DD-30A5-9639-E3C5-7CDB92974E6D}"/>
              </a:ext>
            </a:extLst>
          </p:cNvPr>
          <p:cNvCxnSpPr/>
          <p:nvPr/>
        </p:nvCxnSpPr>
        <p:spPr>
          <a:xfrm>
            <a:off x="4029456" y="1469214"/>
            <a:ext cx="466344" cy="60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26ADA77-ECAA-6663-1AB8-8426A5BE0024}"/>
              </a:ext>
            </a:extLst>
          </p:cNvPr>
          <p:cNvCxnSpPr/>
          <p:nvPr/>
        </p:nvCxnSpPr>
        <p:spPr>
          <a:xfrm>
            <a:off x="1850136" y="3279648"/>
            <a:ext cx="29809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EAA3AE9-B2A8-9691-32EA-D4453B5C0F4D}"/>
              </a:ext>
            </a:extLst>
          </p:cNvPr>
          <p:cNvCxnSpPr/>
          <p:nvPr/>
        </p:nvCxnSpPr>
        <p:spPr>
          <a:xfrm>
            <a:off x="1850136" y="3279648"/>
            <a:ext cx="0" cy="4511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6A97A46-895D-8939-EDD3-4D04134DD25C}"/>
              </a:ext>
            </a:extLst>
          </p:cNvPr>
          <p:cNvCxnSpPr/>
          <p:nvPr/>
        </p:nvCxnSpPr>
        <p:spPr>
          <a:xfrm flipV="1">
            <a:off x="4831080" y="2832795"/>
            <a:ext cx="0" cy="4468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75BF5C08-9A9E-17D4-CCFA-F0579394CF31}"/>
              </a:ext>
            </a:extLst>
          </p:cNvPr>
          <p:cNvCxnSpPr>
            <a:stCxn id="11" idx="3"/>
            <a:endCxn id="13" idx="1"/>
          </p:cNvCxnSpPr>
          <p:nvPr/>
        </p:nvCxnSpPr>
        <p:spPr>
          <a:xfrm>
            <a:off x="2615184" y="4053918"/>
            <a:ext cx="1146048" cy="60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A8770FB5-B37A-9665-737F-C45FCCFC4CF8}"/>
              </a:ext>
            </a:extLst>
          </p:cNvPr>
          <p:cNvSpPr txBox="1"/>
          <p:nvPr/>
        </p:nvSpPr>
        <p:spPr>
          <a:xfrm>
            <a:off x="6261230" y="1132106"/>
            <a:ext cx="2819400" cy="4031873"/>
          </a:xfrm>
          <a:prstGeom prst="rect">
            <a:avLst/>
          </a:prstGeom>
          <a:solidFill>
            <a:srgbClr val="FFC000"/>
          </a:solidFill>
          <a:ln>
            <a:solidFill>
              <a:schemeClr val="tx1"/>
            </a:solidFill>
          </a:ln>
        </p:spPr>
        <p:txBody>
          <a:bodyPr wrap="square" rtlCol="0">
            <a:spAutoFit/>
          </a:bodyPr>
          <a:lstStyle/>
          <a:p>
            <a:r>
              <a:rPr lang="en-US" sz="1600" u="sng" dirty="0"/>
              <a:t>History of 21</a:t>
            </a:r>
            <a:r>
              <a:rPr lang="en-US" sz="1600" u="sng" baseline="30000" dirty="0"/>
              <a:t>st</a:t>
            </a:r>
            <a:r>
              <a:rPr lang="en-US" sz="1600" u="sng" dirty="0"/>
              <a:t> Amendment</a:t>
            </a:r>
          </a:p>
          <a:p>
            <a:pPr marL="285750" indent="-285750">
              <a:buFont typeface="Arial" panose="020B0604020202020204" pitchFamily="34" charset="0"/>
              <a:buChar char="•"/>
            </a:pPr>
            <a:r>
              <a:rPr lang="en-US" sz="1600" dirty="0"/>
              <a:t>Only amendment ratified by state conventions</a:t>
            </a:r>
          </a:p>
          <a:p>
            <a:pPr marL="285750" indent="-285750">
              <a:buFont typeface="Arial" panose="020B0604020202020204" pitchFamily="34" charset="0"/>
              <a:buChar char="•"/>
            </a:pPr>
            <a:r>
              <a:rPr lang="en-US" sz="1600" dirty="0"/>
              <a:t>Repeal of 18</a:t>
            </a:r>
            <a:r>
              <a:rPr lang="en-US" sz="1600" baseline="30000" dirty="0"/>
              <a:t>th</a:t>
            </a:r>
            <a:r>
              <a:rPr lang="en-US" sz="1600" dirty="0"/>
              <a:t> Amendment; states determine any limitations of alcohol</a:t>
            </a:r>
          </a:p>
          <a:p>
            <a:pPr marL="285750" indent="-285750">
              <a:buFont typeface="Arial" panose="020B0604020202020204" pitchFamily="34" charset="0"/>
              <a:buChar char="•"/>
            </a:pPr>
            <a:r>
              <a:rPr lang="en-US" sz="1600" dirty="0"/>
              <a:t>“</a:t>
            </a:r>
            <a:r>
              <a:rPr lang="en-US" sz="1600" dirty="0">
                <a:solidFill>
                  <a:srgbClr val="0033CC"/>
                </a:solidFill>
              </a:rPr>
              <a:t>truly registered the will of the American people on a great national issue</a:t>
            </a:r>
            <a:r>
              <a:rPr lang="en-US" sz="1600" dirty="0"/>
              <a:t>”</a:t>
            </a:r>
          </a:p>
          <a:p>
            <a:pPr marL="285750" indent="-285750">
              <a:buFont typeface="Arial" panose="020B0604020202020204" pitchFamily="34" charset="0"/>
              <a:buChar char="•"/>
            </a:pPr>
            <a:r>
              <a:rPr lang="en-US" sz="1600" dirty="0"/>
              <a:t>Colorado became 24</a:t>
            </a:r>
            <a:r>
              <a:rPr lang="en-US" sz="1600" baseline="30000" dirty="0"/>
              <a:t>th</a:t>
            </a:r>
            <a:r>
              <a:rPr lang="en-US" sz="1600" dirty="0"/>
              <a:t> of 36 states needed to ratify</a:t>
            </a:r>
          </a:p>
          <a:p>
            <a:pPr marL="285750" indent="-285750">
              <a:buFont typeface="Arial" panose="020B0604020202020204" pitchFamily="34" charset="0"/>
              <a:buChar char="•"/>
            </a:pPr>
            <a:r>
              <a:rPr lang="en-US" sz="1600" dirty="0"/>
              <a:t>15 delegates elected by state wide ballot</a:t>
            </a:r>
          </a:p>
          <a:p>
            <a:pPr marL="285750" indent="-285750">
              <a:buFont typeface="Arial" panose="020B0604020202020204" pitchFamily="34" charset="0"/>
              <a:buChar char="•"/>
            </a:pPr>
            <a:r>
              <a:rPr lang="en-US" sz="1600" dirty="0"/>
              <a:t>Held September 26, 1933</a:t>
            </a:r>
          </a:p>
          <a:p>
            <a:pPr marL="285750" indent="-285750">
              <a:buFont typeface="Arial" panose="020B0604020202020204" pitchFamily="34" charset="0"/>
              <a:buChar char="•"/>
            </a:pPr>
            <a:r>
              <a:rPr lang="en-US" sz="1600" dirty="0"/>
              <a:t>Held in Senate Chamber</a:t>
            </a:r>
          </a:p>
          <a:p>
            <a:pPr marL="285750" indent="-285750">
              <a:buFont typeface="Arial" panose="020B0604020202020204" pitchFamily="34" charset="0"/>
              <a:buChar char="•"/>
            </a:pPr>
            <a:r>
              <a:rPr lang="en-US" sz="1600" dirty="0"/>
              <a:t>90 minutes long</a:t>
            </a:r>
          </a:p>
        </p:txBody>
      </p:sp>
    </p:spTree>
    <p:extLst>
      <p:ext uri="{BB962C8B-B14F-4D97-AF65-F5344CB8AC3E}">
        <p14:creationId xmlns:p14="http://schemas.microsoft.com/office/powerpoint/2010/main" val="20205758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6AEE80-A86B-0659-4AD1-3D49ACE6CF2B}"/>
            </a:ext>
          </a:extLst>
        </p:cNvPr>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912153D1-3F7C-8DB0-B313-BDF860E12566}"/>
              </a:ext>
            </a:extLst>
          </p:cNvPr>
          <p:cNvCxnSpPr/>
          <p:nvPr/>
        </p:nvCxnSpPr>
        <p:spPr>
          <a:xfrm>
            <a:off x="457200" y="838200"/>
            <a:ext cx="8153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9D519E0-4FEE-FB05-EA2A-6D1CFF6AE8B7}"/>
              </a:ext>
            </a:extLst>
          </p:cNvPr>
          <p:cNvSpPr txBox="1"/>
          <p:nvPr/>
        </p:nvSpPr>
        <p:spPr>
          <a:xfrm>
            <a:off x="1335342" y="152400"/>
            <a:ext cx="6502870" cy="584775"/>
          </a:xfrm>
          <a:prstGeom prst="rect">
            <a:avLst/>
          </a:prstGeom>
          <a:noFill/>
        </p:spPr>
        <p:txBody>
          <a:bodyPr wrap="none" rtlCol="0">
            <a:spAutoFit/>
          </a:bodyPr>
          <a:lstStyle/>
          <a:p>
            <a:pPr algn="ctr"/>
            <a:r>
              <a:rPr lang="en-US" sz="3200" dirty="0"/>
              <a:t>Historical Passage of 13</a:t>
            </a:r>
            <a:r>
              <a:rPr lang="en-US" sz="3200" baseline="30000" dirty="0"/>
              <a:t>th</a:t>
            </a:r>
            <a:r>
              <a:rPr lang="en-US" sz="3200" dirty="0"/>
              <a:t> Amendment</a:t>
            </a:r>
          </a:p>
        </p:txBody>
      </p:sp>
      <p:graphicFrame>
        <p:nvGraphicFramePr>
          <p:cNvPr id="5" name="Table 4">
            <a:extLst>
              <a:ext uri="{FF2B5EF4-FFF2-40B4-BE49-F238E27FC236}">
                <a16:creationId xmlns:a16="http://schemas.microsoft.com/office/drawing/2014/main" id="{41865C9C-242B-20A0-9EA6-A882146BCB3F}"/>
              </a:ext>
            </a:extLst>
          </p:cNvPr>
          <p:cNvGraphicFramePr>
            <a:graphicFrameLocks noGrp="1"/>
          </p:cNvGraphicFramePr>
          <p:nvPr/>
        </p:nvGraphicFramePr>
        <p:xfrm>
          <a:off x="381000" y="1012375"/>
          <a:ext cx="8229600" cy="2291080"/>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370840">
                <a:tc>
                  <a:txBody>
                    <a:bodyPr/>
                    <a:lstStyle/>
                    <a:p>
                      <a:r>
                        <a:rPr lang="en-US" b="1" dirty="0">
                          <a:solidFill>
                            <a:schemeClr val="tx1"/>
                          </a:solidFill>
                        </a:rPr>
                        <a:t>Government</a:t>
                      </a:r>
                      <a:r>
                        <a:rPr lang="en-US" b="1" baseline="0" dirty="0">
                          <a:solidFill>
                            <a:schemeClr val="tx1"/>
                          </a:solidFill>
                        </a:rPr>
                        <a:t> Element</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Vote Summary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Timeframe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r>
                        <a:rPr lang="en-US" dirty="0">
                          <a:solidFill>
                            <a:schemeClr val="tx1"/>
                          </a:solidFill>
                        </a:rPr>
                        <a:t>U.S.</a:t>
                      </a:r>
                      <a:r>
                        <a:rPr lang="en-US" baseline="0" dirty="0">
                          <a:solidFill>
                            <a:schemeClr val="tx1"/>
                          </a:solidFill>
                        </a:rPr>
                        <a:t> </a:t>
                      </a:r>
                      <a:r>
                        <a:rPr lang="en-US" dirty="0">
                          <a:solidFill>
                            <a:schemeClr val="tx1"/>
                          </a:solidFill>
                        </a:rPr>
                        <a:t>Senate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38 (86%) – Yes, 6 (14%) – No</a:t>
                      </a:r>
                    </a:p>
                    <a:p>
                      <a:pPr algn="ctr"/>
                      <a:r>
                        <a:rPr lang="en-US" dirty="0">
                          <a:solidFill>
                            <a:schemeClr val="tx1"/>
                          </a:solidFill>
                        </a:rPr>
                        <a:t>Note: 6 did not vote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April 8, 1864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r>
                        <a:rPr lang="en-US" dirty="0">
                          <a:solidFill>
                            <a:schemeClr val="tx1"/>
                          </a:solidFill>
                        </a:rPr>
                        <a:t>U.S.</a:t>
                      </a:r>
                      <a:r>
                        <a:rPr lang="en-US" baseline="0" dirty="0">
                          <a:solidFill>
                            <a:schemeClr val="tx1"/>
                          </a:solidFill>
                        </a:rPr>
                        <a:t> House of Representatives</a:t>
                      </a:r>
                    </a:p>
                    <a:p>
                      <a:r>
                        <a:rPr lang="en-US" baseline="0" dirty="0">
                          <a:solidFill>
                            <a:schemeClr val="tx1"/>
                          </a:solidFill>
                        </a:rPr>
                        <a:t>(1</a:t>
                      </a:r>
                      <a:r>
                        <a:rPr lang="en-US" baseline="30000" dirty="0">
                          <a:solidFill>
                            <a:schemeClr val="tx1"/>
                          </a:solidFill>
                        </a:rPr>
                        <a:t>st</a:t>
                      </a:r>
                      <a:r>
                        <a:rPr lang="en-US" baseline="0" dirty="0">
                          <a:solidFill>
                            <a:schemeClr val="tx1"/>
                          </a:solidFill>
                        </a:rPr>
                        <a:t> Attempt)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93 (59%)</a:t>
                      </a:r>
                      <a:r>
                        <a:rPr lang="en-US" baseline="0" dirty="0">
                          <a:solidFill>
                            <a:schemeClr val="tx1"/>
                          </a:solidFill>
                        </a:rPr>
                        <a:t> – Yes,</a:t>
                      </a:r>
                      <a:r>
                        <a:rPr lang="en-US" dirty="0">
                          <a:solidFill>
                            <a:schemeClr val="tx1"/>
                          </a:solidFill>
                        </a:rPr>
                        <a:t> 65 (41%) - No Note: 23</a:t>
                      </a:r>
                      <a:r>
                        <a:rPr lang="en-US" baseline="0" dirty="0">
                          <a:solidFill>
                            <a:schemeClr val="tx1"/>
                          </a:solidFill>
                        </a:rPr>
                        <a:t> did not vote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June</a:t>
                      </a:r>
                      <a:r>
                        <a:rPr lang="en-US" baseline="0" dirty="0">
                          <a:solidFill>
                            <a:schemeClr val="tx1"/>
                          </a:solidFill>
                        </a:rPr>
                        <a:t> 15, 1864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U.S.</a:t>
                      </a:r>
                      <a:r>
                        <a:rPr lang="en-US" baseline="0" dirty="0">
                          <a:solidFill>
                            <a:schemeClr val="tx1"/>
                          </a:solidFill>
                        </a:rPr>
                        <a:t> House of Representatives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solidFill>
                            <a:schemeClr val="tx1"/>
                          </a:solidFill>
                        </a:rPr>
                        <a:t>(2</a:t>
                      </a:r>
                      <a:r>
                        <a:rPr lang="en-US" baseline="30000" dirty="0">
                          <a:solidFill>
                            <a:schemeClr val="tx1"/>
                          </a:solidFill>
                        </a:rPr>
                        <a:t>nd</a:t>
                      </a:r>
                      <a:r>
                        <a:rPr lang="en-US" baseline="0" dirty="0">
                          <a:solidFill>
                            <a:schemeClr val="tx1"/>
                          </a:solidFill>
                        </a:rPr>
                        <a:t> Attempt)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119</a:t>
                      </a:r>
                      <a:r>
                        <a:rPr lang="en-US" baseline="0" dirty="0">
                          <a:solidFill>
                            <a:schemeClr val="tx1"/>
                          </a:solidFill>
                        </a:rPr>
                        <a:t> (68%), </a:t>
                      </a:r>
                      <a:r>
                        <a:rPr lang="en-US" dirty="0">
                          <a:solidFill>
                            <a:schemeClr val="tx1"/>
                          </a:solidFill>
                        </a:rPr>
                        <a:t>56 (32%) – No</a:t>
                      </a:r>
                    </a:p>
                    <a:p>
                      <a:pPr algn="ctr"/>
                      <a:r>
                        <a:rPr lang="en-US" dirty="0">
                          <a:solidFill>
                            <a:schemeClr val="tx1"/>
                          </a:solidFill>
                        </a:rPr>
                        <a:t>Note:</a:t>
                      </a:r>
                      <a:r>
                        <a:rPr lang="en-US" baseline="0" dirty="0">
                          <a:solidFill>
                            <a:schemeClr val="tx1"/>
                          </a:solidFill>
                        </a:rPr>
                        <a:t> 8 did not vote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January 31, 1865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graphicFrame>
        <p:nvGraphicFramePr>
          <p:cNvPr id="7" name="Table 6">
            <a:extLst>
              <a:ext uri="{FF2B5EF4-FFF2-40B4-BE49-F238E27FC236}">
                <a16:creationId xmlns:a16="http://schemas.microsoft.com/office/drawing/2014/main" id="{042B53D2-60ED-938A-B727-2E25490CA5D0}"/>
              </a:ext>
            </a:extLst>
          </p:cNvPr>
          <p:cNvGraphicFramePr>
            <a:graphicFrameLocks noGrp="1"/>
          </p:cNvGraphicFramePr>
          <p:nvPr/>
        </p:nvGraphicFramePr>
        <p:xfrm>
          <a:off x="211773" y="3474525"/>
          <a:ext cx="8856027" cy="3032760"/>
        </p:xfrm>
        <a:graphic>
          <a:graphicData uri="http://schemas.openxmlformats.org/drawingml/2006/table">
            <a:tbl>
              <a:tblPr firstRow="1" bandRow="1">
                <a:tableStyleId>{5C22544A-7EE6-4342-B048-85BDC9FD1C3A}</a:tableStyleId>
              </a:tblPr>
              <a:tblGrid>
                <a:gridCol w="1464627">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gridCol w="2133600">
                  <a:extLst>
                    <a:ext uri="{9D8B030D-6E8A-4147-A177-3AD203B41FA5}">
                      <a16:colId xmlns:a16="http://schemas.microsoft.com/office/drawing/2014/main" val="20004"/>
                    </a:ext>
                  </a:extLst>
                </a:gridCol>
              </a:tblGrid>
              <a:tr h="381000">
                <a:tc>
                  <a:txBody>
                    <a:bodyPr/>
                    <a:lstStyle/>
                    <a:p>
                      <a:r>
                        <a:rPr lang="en-US" sz="1600" b="0" dirty="0">
                          <a:solidFill>
                            <a:schemeClr val="tx1"/>
                          </a:solidFill>
                        </a:rPr>
                        <a:t>1. IL</a:t>
                      </a:r>
                      <a:r>
                        <a:rPr lang="en-US" sz="1600" b="0" baseline="0" dirty="0">
                          <a:solidFill>
                            <a:schemeClr val="tx1"/>
                          </a:solidFill>
                        </a:rPr>
                        <a:t> – Feb 1</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9. ME – Feb 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17. MN – Feb 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25. AL – Dec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29. CA – Dec 19, 1865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81000">
                <a:tc>
                  <a:txBody>
                    <a:bodyPr/>
                    <a:lstStyle/>
                    <a:p>
                      <a:r>
                        <a:rPr lang="en-US" sz="1600" b="0" dirty="0">
                          <a:solidFill>
                            <a:schemeClr val="tx1"/>
                          </a:solidFill>
                        </a:rPr>
                        <a:t>2. RI – Feb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10. KS – Feb 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18. WI – Feb</a:t>
                      </a:r>
                      <a:r>
                        <a:rPr lang="en-US" sz="1600" b="0" baseline="0" dirty="0">
                          <a:solidFill>
                            <a:schemeClr val="tx1"/>
                          </a:solidFill>
                        </a:rPr>
                        <a:t> 24</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26. NC – Dec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30. FL – Dec 28, 1865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1"/>
                  </a:ext>
                </a:extLst>
              </a:tr>
              <a:tr h="304800">
                <a:tc>
                  <a:txBody>
                    <a:bodyPr/>
                    <a:lstStyle/>
                    <a:p>
                      <a:r>
                        <a:rPr lang="en-US" sz="1600" b="0" dirty="0">
                          <a:solidFill>
                            <a:schemeClr val="tx1"/>
                          </a:solidFill>
                        </a:rPr>
                        <a:t>3. MI – Feb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11. MA</a:t>
                      </a:r>
                      <a:r>
                        <a:rPr lang="en-US" sz="1600" b="0" baseline="0" dirty="0">
                          <a:solidFill>
                            <a:schemeClr val="tx1"/>
                          </a:solidFill>
                        </a:rPr>
                        <a:t> – Feb 7</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19. VT – Mar 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27. GA – Dec 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31. IA</a:t>
                      </a:r>
                      <a:r>
                        <a:rPr lang="en-US" sz="1600" b="0" baseline="0" dirty="0">
                          <a:solidFill>
                            <a:schemeClr val="tx1"/>
                          </a:solidFill>
                        </a:rPr>
                        <a:t> – Jan 15, 1866</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96240">
                <a:tc>
                  <a:txBody>
                    <a:bodyPr/>
                    <a:lstStyle/>
                    <a:p>
                      <a:r>
                        <a:rPr lang="en-US" sz="1600" b="0" dirty="0">
                          <a:solidFill>
                            <a:schemeClr val="tx1"/>
                          </a:solidFill>
                        </a:rPr>
                        <a:t>4. MD</a:t>
                      </a:r>
                      <a:r>
                        <a:rPr lang="en-US" sz="1600" b="0" baseline="0" dirty="0">
                          <a:solidFill>
                            <a:schemeClr val="tx1"/>
                          </a:solidFill>
                        </a:rPr>
                        <a:t> – Feb 3</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12. VA – Feb 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20. TN – Apr 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rowSpan="4">
                  <a:txBody>
                    <a:bodyPr/>
                    <a:lstStyle/>
                    <a:p>
                      <a:r>
                        <a:rPr lang="en-US" sz="1600" b="0" dirty="0">
                          <a:solidFill>
                            <a:schemeClr val="tx1"/>
                          </a:solidFill>
                        </a:rPr>
                        <a:t>By Dec 6, 1865, 27 of 36 states (or 75%) ratified</a:t>
                      </a:r>
                      <a:r>
                        <a:rPr lang="en-US" sz="1600" b="0" baseline="0" dirty="0">
                          <a:solidFill>
                            <a:schemeClr val="tx1"/>
                          </a:solidFill>
                        </a:rPr>
                        <a:t> the 13</a:t>
                      </a:r>
                      <a:r>
                        <a:rPr lang="en-US" sz="1600" b="0" baseline="30000" dirty="0">
                          <a:solidFill>
                            <a:schemeClr val="tx1"/>
                          </a:solidFill>
                        </a:rPr>
                        <a:t>th</a:t>
                      </a:r>
                      <a:r>
                        <a:rPr lang="en-US" sz="1600" b="0" baseline="0" dirty="0">
                          <a:solidFill>
                            <a:schemeClr val="tx1"/>
                          </a:solidFill>
                        </a:rPr>
                        <a:t> Amendment.  It was officially in the Constitution.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32. NJ – Jan 23, 1866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81000">
                <a:tc>
                  <a:txBody>
                    <a:bodyPr/>
                    <a:lstStyle/>
                    <a:p>
                      <a:r>
                        <a:rPr lang="en-US" sz="1600" b="0" dirty="0">
                          <a:solidFill>
                            <a:schemeClr val="tx1"/>
                          </a:solidFill>
                        </a:rPr>
                        <a:t>5. NY – Feb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13. OH – Feb 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21. AR</a:t>
                      </a:r>
                      <a:r>
                        <a:rPr lang="en-US" sz="1600" b="0" baseline="0" dirty="0">
                          <a:solidFill>
                            <a:schemeClr val="tx1"/>
                          </a:solidFill>
                        </a:rPr>
                        <a:t> – Apr 14</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vMerge="1">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33. TX – Feb 18, 1870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4"/>
                  </a:ext>
                </a:extLst>
              </a:tr>
              <a:tr h="381000">
                <a:tc>
                  <a:txBody>
                    <a:bodyPr/>
                    <a:lstStyle/>
                    <a:p>
                      <a:r>
                        <a:rPr lang="en-US" sz="1600" b="0" dirty="0">
                          <a:solidFill>
                            <a:schemeClr val="tx1"/>
                          </a:solidFill>
                        </a:rPr>
                        <a:t>6. PA – Feb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14. IN – Feb</a:t>
                      </a:r>
                      <a:r>
                        <a:rPr lang="en-US" sz="1600" b="0" baseline="0" dirty="0">
                          <a:solidFill>
                            <a:schemeClr val="tx1"/>
                          </a:solidFill>
                        </a:rPr>
                        <a:t> 13</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22. CT – May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34.</a:t>
                      </a:r>
                      <a:r>
                        <a:rPr lang="en-US" sz="1600" b="0" baseline="0" dirty="0">
                          <a:solidFill>
                            <a:schemeClr val="tx1"/>
                          </a:solidFill>
                        </a:rPr>
                        <a:t> </a:t>
                      </a:r>
                      <a:r>
                        <a:rPr lang="en-US" sz="1600" b="0" dirty="0">
                          <a:solidFill>
                            <a:schemeClr val="tx1"/>
                          </a:solidFill>
                        </a:rPr>
                        <a:t>DE – Feb 12, 1901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extLst>
                  <a:ext uri="{0D108BD9-81ED-4DB2-BD59-A6C34878D82A}">
                    <a16:rowId xmlns:a16="http://schemas.microsoft.com/office/drawing/2014/main" val="10005"/>
                  </a:ext>
                </a:extLst>
              </a:tr>
              <a:tr h="381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7. WV – Feb</a:t>
                      </a:r>
                      <a:r>
                        <a:rPr lang="en-US" sz="1600" b="0" baseline="0" dirty="0">
                          <a:solidFill>
                            <a:schemeClr val="tx1"/>
                          </a:solidFill>
                        </a:rPr>
                        <a:t> 3</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15. NV – Feb 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23. NH – Jul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35. KY – Mar 18, 1976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extLst>
                  <a:ext uri="{0D108BD9-81ED-4DB2-BD59-A6C34878D82A}">
                    <a16:rowId xmlns:a16="http://schemas.microsoft.com/office/drawing/2014/main" val="10006"/>
                  </a:ext>
                </a:extLst>
              </a:tr>
              <a:tr h="381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8. MO</a:t>
                      </a:r>
                      <a:r>
                        <a:rPr lang="en-US" sz="1600" b="0" baseline="0" dirty="0">
                          <a:solidFill>
                            <a:schemeClr val="tx1"/>
                          </a:solidFill>
                        </a:rPr>
                        <a:t> – Feb 6</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16. LA – Feb 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24. SC – Nov</a:t>
                      </a:r>
                      <a:r>
                        <a:rPr lang="en-US" sz="1600" b="0" baseline="0" dirty="0">
                          <a:solidFill>
                            <a:schemeClr val="tx1"/>
                          </a:solidFill>
                        </a:rPr>
                        <a:t> 13</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28. OR – Dec 8, 1865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36. MS</a:t>
                      </a:r>
                      <a:r>
                        <a:rPr lang="en-US" sz="1600" b="0" baseline="0" dirty="0">
                          <a:solidFill>
                            <a:schemeClr val="tx1"/>
                          </a:solidFill>
                        </a:rPr>
                        <a:t> – Mar 16, 1995</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7"/>
                  </a:ext>
                </a:extLst>
              </a:tr>
            </a:tbl>
          </a:graphicData>
        </a:graphic>
      </p:graphicFrame>
      <p:sp>
        <p:nvSpPr>
          <p:cNvPr id="9" name="Rectangle 8">
            <a:extLst>
              <a:ext uri="{FF2B5EF4-FFF2-40B4-BE49-F238E27FC236}">
                <a16:creationId xmlns:a16="http://schemas.microsoft.com/office/drawing/2014/main" id="{6B161F7C-D89F-4B34-83F1-6C0E67595AA2}"/>
              </a:ext>
            </a:extLst>
          </p:cNvPr>
          <p:cNvSpPr/>
          <p:nvPr/>
        </p:nvSpPr>
        <p:spPr>
          <a:xfrm>
            <a:off x="433450" y="6581900"/>
            <a:ext cx="304800" cy="22860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 name="TextBox 15">
            <a:extLst>
              <a:ext uri="{FF2B5EF4-FFF2-40B4-BE49-F238E27FC236}">
                <a16:creationId xmlns:a16="http://schemas.microsoft.com/office/drawing/2014/main" id="{F2E2D11E-63C6-E0FE-1849-97695049DA70}"/>
              </a:ext>
            </a:extLst>
          </p:cNvPr>
          <p:cNvSpPr txBox="1"/>
          <p:nvPr/>
        </p:nvSpPr>
        <p:spPr>
          <a:xfrm>
            <a:off x="731325" y="6506200"/>
            <a:ext cx="148053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 Border State</a:t>
            </a:r>
          </a:p>
        </p:txBody>
      </p:sp>
      <p:sp>
        <p:nvSpPr>
          <p:cNvPr id="17" name="Rectangle 16">
            <a:extLst>
              <a:ext uri="{FF2B5EF4-FFF2-40B4-BE49-F238E27FC236}">
                <a16:creationId xmlns:a16="http://schemas.microsoft.com/office/drawing/2014/main" id="{4C41B5CC-19FF-3EF9-F3DD-21C79968C400}"/>
              </a:ext>
            </a:extLst>
          </p:cNvPr>
          <p:cNvSpPr/>
          <p:nvPr/>
        </p:nvSpPr>
        <p:spPr>
          <a:xfrm>
            <a:off x="2384891" y="6588325"/>
            <a:ext cx="304800" cy="2286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8" name="TextBox 17">
            <a:extLst>
              <a:ext uri="{FF2B5EF4-FFF2-40B4-BE49-F238E27FC236}">
                <a16:creationId xmlns:a16="http://schemas.microsoft.com/office/drawing/2014/main" id="{56C52EB4-0569-E976-4A51-CE16A64E5EAB}"/>
              </a:ext>
            </a:extLst>
          </p:cNvPr>
          <p:cNvSpPr txBox="1"/>
          <p:nvPr/>
        </p:nvSpPr>
        <p:spPr>
          <a:xfrm>
            <a:off x="2682766" y="6512625"/>
            <a:ext cx="199618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 Confederate State</a:t>
            </a:r>
          </a:p>
        </p:txBody>
      </p:sp>
      <p:sp>
        <p:nvSpPr>
          <p:cNvPr id="19" name="TextBox 18">
            <a:extLst>
              <a:ext uri="{FF2B5EF4-FFF2-40B4-BE49-F238E27FC236}">
                <a16:creationId xmlns:a16="http://schemas.microsoft.com/office/drawing/2014/main" id="{6B5E6554-EB8B-D112-02A9-588DD5093072}"/>
              </a:ext>
            </a:extLst>
          </p:cNvPr>
          <p:cNvSpPr txBox="1"/>
          <p:nvPr/>
        </p:nvSpPr>
        <p:spPr>
          <a:xfrm>
            <a:off x="4818706" y="6506429"/>
            <a:ext cx="2849242" cy="369332"/>
          </a:xfrm>
          <a:prstGeom prst="rect">
            <a:avLst/>
          </a:prstGeom>
          <a:noFill/>
        </p:spPr>
        <p:txBody>
          <a:bodyPr wrap="none" rtlCol="0">
            <a:spAutoFit/>
          </a:bodyPr>
          <a:lstStyle/>
          <a:p>
            <a:r>
              <a:rPr lang="en-US" i="1" u="sng" dirty="0"/>
              <a:t>Note: both were slave states</a:t>
            </a:r>
          </a:p>
        </p:txBody>
      </p:sp>
      <p:sp>
        <p:nvSpPr>
          <p:cNvPr id="4" name="Slide Number Placeholder 3">
            <a:extLst>
              <a:ext uri="{FF2B5EF4-FFF2-40B4-BE49-F238E27FC236}">
                <a16:creationId xmlns:a16="http://schemas.microsoft.com/office/drawing/2014/main" id="{E1970F1E-4D1A-6AE3-5DF9-C90BCB62BE75}"/>
              </a:ext>
            </a:extLst>
          </p:cNvPr>
          <p:cNvSpPr>
            <a:spLocks noGrp="1"/>
          </p:cNvSpPr>
          <p:nvPr>
            <p:ph type="sldNum" sz="quarter" idx="12"/>
          </p:nvPr>
        </p:nvSpPr>
        <p:spPr/>
        <p:txBody>
          <a:bodyPr/>
          <a:lstStyle/>
          <a:p>
            <a:fld id="{F9C05997-F8D6-4DB0-8ED7-83C9C1850AD2}" type="slidenum">
              <a:rPr lang="en-US" smtClean="0"/>
              <a:t>25</a:t>
            </a:fld>
            <a:endParaRPr lang="en-US"/>
          </a:p>
        </p:txBody>
      </p:sp>
    </p:spTree>
    <p:extLst>
      <p:ext uri="{BB962C8B-B14F-4D97-AF65-F5344CB8AC3E}">
        <p14:creationId xmlns:p14="http://schemas.microsoft.com/office/powerpoint/2010/main" val="2703246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454B350-CD1B-3675-6FE2-3ACDA1C90042}"/>
              </a:ext>
            </a:extLst>
          </p:cNvPr>
          <p:cNvSpPr>
            <a:spLocks noGrp="1"/>
          </p:cNvSpPr>
          <p:nvPr>
            <p:ph type="sldNum" sz="quarter" idx="12"/>
          </p:nvPr>
        </p:nvSpPr>
        <p:spPr/>
        <p:txBody>
          <a:bodyPr/>
          <a:lstStyle/>
          <a:p>
            <a:fld id="{F9C05997-F8D6-4DB0-8ED7-83C9C1850AD2}" type="slidenum">
              <a:rPr lang="en-US" smtClean="0"/>
              <a:t>3</a:t>
            </a:fld>
            <a:endParaRPr lang="en-US"/>
          </a:p>
        </p:txBody>
      </p:sp>
      <p:graphicFrame>
        <p:nvGraphicFramePr>
          <p:cNvPr id="4" name="Chart 3">
            <a:extLst>
              <a:ext uri="{FF2B5EF4-FFF2-40B4-BE49-F238E27FC236}">
                <a16:creationId xmlns:a16="http://schemas.microsoft.com/office/drawing/2014/main" id="{256C00D4-D98E-2468-3856-43B1C46F2D2F}"/>
              </a:ext>
            </a:extLst>
          </p:cNvPr>
          <p:cNvGraphicFramePr>
            <a:graphicFrameLocks/>
          </p:cNvGraphicFramePr>
          <p:nvPr>
            <p:extLst>
              <p:ext uri="{D42A27DB-BD31-4B8C-83A1-F6EECF244321}">
                <p14:modId xmlns:p14="http://schemas.microsoft.com/office/powerpoint/2010/main" val="3974567446"/>
              </p:ext>
            </p:extLst>
          </p:nvPr>
        </p:nvGraphicFramePr>
        <p:xfrm>
          <a:off x="125241" y="2067423"/>
          <a:ext cx="6819036" cy="4705351"/>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3">
            <a:extLst>
              <a:ext uri="{FF2B5EF4-FFF2-40B4-BE49-F238E27FC236}">
                <a16:creationId xmlns:a16="http://schemas.microsoft.com/office/drawing/2014/main" id="{EB68D340-5DF3-35D5-D3C9-3EE7C6611077}"/>
              </a:ext>
            </a:extLst>
          </p:cNvPr>
          <p:cNvSpPr txBox="1"/>
          <p:nvPr/>
        </p:nvSpPr>
        <p:spPr>
          <a:xfrm>
            <a:off x="3904068" y="3739077"/>
            <a:ext cx="1281545" cy="259773"/>
          </a:xfrm>
          <a:prstGeom prst="rect">
            <a:avLst/>
          </a:prstGeom>
          <a:solidFill>
            <a:srgbClr val="FFFF00"/>
          </a:solid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1100" kern="1200" dirty="0"/>
              <a:t>After 9/11</a:t>
            </a:r>
            <a:r>
              <a:rPr lang="en-US" sz="1100" kern="1200" baseline="0" dirty="0"/>
              <a:t> Attacks</a:t>
            </a:r>
            <a:endParaRPr lang="en-US" sz="1100" kern="1200" dirty="0"/>
          </a:p>
        </p:txBody>
      </p:sp>
      <p:pic>
        <p:nvPicPr>
          <p:cNvPr id="12" name="Picture 11">
            <a:extLst>
              <a:ext uri="{FF2B5EF4-FFF2-40B4-BE49-F238E27FC236}">
                <a16:creationId xmlns:a16="http://schemas.microsoft.com/office/drawing/2014/main" id="{332A6662-B41D-CCDB-89DA-1B3828AB10F9}"/>
              </a:ext>
            </a:extLst>
          </p:cNvPr>
          <p:cNvPicPr>
            <a:picLocks noChangeAspect="1"/>
          </p:cNvPicPr>
          <p:nvPr/>
        </p:nvPicPr>
        <p:blipFill>
          <a:blip r:embed="rId4"/>
          <a:stretch>
            <a:fillRect/>
          </a:stretch>
        </p:blipFill>
        <p:spPr>
          <a:xfrm>
            <a:off x="5361914" y="891250"/>
            <a:ext cx="3657600" cy="4038599"/>
          </a:xfrm>
          <a:prstGeom prst="rect">
            <a:avLst/>
          </a:prstGeom>
        </p:spPr>
      </p:pic>
      <p:cxnSp>
        <p:nvCxnSpPr>
          <p:cNvPr id="13" name="Straight Connector 12">
            <a:extLst>
              <a:ext uri="{FF2B5EF4-FFF2-40B4-BE49-F238E27FC236}">
                <a16:creationId xmlns:a16="http://schemas.microsoft.com/office/drawing/2014/main" id="{AE332BA4-726F-BA82-2C23-ABC8BC95C41F}"/>
              </a:ext>
            </a:extLst>
          </p:cNvPr>
          <p:cNvCxnSpPr/>
          <p:nvPr/>
        </p:nvCxnSpPr>
        <p:spPr>
          <a:xfrm>
            <a:off x="457200" y="838200"/>
            <a:ext cx="8153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8A1059D-799D-8BD0-EF7F-92E1B5046CF3}"/>
              </a:ext>
            </a:extLst>
          </p:cNvPr>
          <p:cNvSpPr txBox="1"/>
          <p:nvPr/>
        </p:nvSpPr>
        <p:spPr>
          <a:xfrm>
            <a:off x="228600" y="873846"/>
            <a:ext cx="5133314" cy="1200329"/>
          </a:xfrm>
          <a:prstGeom prst="rect">
            <a:avLst/>
          </a:prstGeom>
          <a:solidFill>
            <a:srgbClr val="FFFF99"/>
          </a:solidFill>
          <a:ln>
            <a:solidFill>
              <a:schemeClr val="tx1"/>
            </a:solidFill>
          </a:ln>
        </p:spPr>
        <p:txBody>
          <a:bodyPr wrap="square" rtlCol="0">
            <a:spAutoFit/>
          </a:bodyPr>
          <a:lstStyle/>
          <a:p>
            <a:r>
              <a:rPr lang="en-US" sz="1200" i="1" dirty="0">
                <a:solidFill>
                  <a:srgbClr val="0033CC"/>
                </a:solidFill>
              </a:rPr>
              <a:t>Vast Majority of Colorado Citizens </a:t>
            </a:r>
            <a:r>
              <a:rPr lang="en-US" sz="1200" i="1" u="sng" dirty="0">
                <a:solidFill>
                  <a:srgbClr val="0033CC"/>
                </a:solidFill>
              </a:rPr>
              <a:t>do not trust</a:t>
            </a:r>
            <a:r>
              <a:rPr lang="en-US" sz="1200" i="1" dirty="0">
                <a:solidFill>
                  <a:srgbClr val="0033CC"/>
                </a:solidFill>
              </a:rPr>
              <a:t> the Federal Government</a:t>
            </a:r>
          </a:p>
          <a:p>
            <a:pPr marL="285750" indent="-285750">
              <a:buFont typeface="Arial" panose="020B0604020202020204" pitchFamily="34" charset="0"/>
              <a:buChar char="•"/>
            </a:pPr>
            <a:r>
              <a:rPr lang="en-US" sz="1200" dirty="0"/>
              <a:t>Consistent with the National Trend.  Strong indication the Federal Government has too much power &amp; leads to distrust</a:t>
            </a:r>
          </a:p>
          <a:p>
            <a:pPr marL="285750" indent="-285750">
              <a:buFont typeface="Arial" panose="020B0604020202020204" pitchFamily="34" charset="0"/>
              <a:buChar char="•"/>
            </a:pPr>
            <a:r>
              <a:rPr lang="en-US" sz="1200" dirty="0"/>
              <a:t>Article V Convention limits the power of the Federal Government</a:t>
            </a:r>
          </a:p>
          <a:p>
            <a:pPr marL="285750" indent="-285750">
              <a:buFont typeface="Arial" panose="020B0604020202020204" pitchFamily="34" charset="0"/>
              <a:buChar char="•"/>
            </a:pPr>
            <a:r>
              <a:rPr lang="en-US" sz="1200" dirty="0"/>
              <a:t>Article V Convention is a feasible solution to help re-build trust between Colorado Citizens and the Federal Government</a:t>
            </a:r>
          </a:p>
        </p:txBody>
      </p:sp>
      <p:sp>
        <p:nvSpPr>
          <p:cNvPr id="16" name="TextBox 15">
            <a:extLst>
              <a:ext uri="{FF2B5EF4-FFF2-40B4-BE49-F238E27FC236}">
                <a16:creationId xmlns:a16="http://schemas.microsoft.com/office/drawing/2014/main" id="{339E9E75-B0D0-53B1-C862-B3F9F98D5572}"/>
              </a:ext>
            </a:extLst>
          </p:cNvPr>
          <p:cNvSpPr txBox="1"/>
          <p:nvPr/>
        </p:nvSpPr>
        <p:spPr>
          <a:xfrm>
            <a:off x="7315200" y="5528146"/>
            <a:ext cx="1524000" cy="646331"/>
          </a:xfrm>
          <a:prstGeom prst="rect">
            <a:avLst/>
          </a:prstGeom>
          <a:solidFill>
            <a:srgbClr val="FFC000"/>
          </a:solidFill>
          <a:ln>
            <a:solidFill>
              <a:schemeClr val="tx1"/>
            </a:solidFill>
          </a:ln>
        </p:spPr>
        <p:txBody>
          <a:bodyPr wrap="square" rtlCol="0">
            <a:spAutoFit/>
          </a:bodyPr>
          <a:lstStyle/>
          <a:p>
            <a:pPr algn="ctr"/>
            <a:r>
              <a:rPr lang="en-US" dirty="0"/>
              <a:t>See Page 2 of Handout</a:t>
            </a:r>
          </a:p>
        </p:txBody>
      </p:sp>
      <p:sp>
        <p:nvSpPr>
          <p:cNvPr id="17" name="TextBox 16">
            <a:extLst>
              <a:ext uri="{FF2B5EF4-FFF2-40B4-BE49-F238E27FC236}">
                <a16:creationId xmlns:a16="http://schemas.microsoft.com/office/drawing/2014/main" id="{3A3C3D2B-D568-107C-6940-701932292B8F}"/>
              </a:ext>
            </a:extLst>
          </p:cNvPr>
          <p:cNvSpPr txBox="1"/>
          <p:nvPr/>
        </p:nvSpPr>
        <p:spPr>
          <a:xfrm>
            <a:off x="759180" y="34711"/>
            <a:ext cx="7797071" cy="830997"/>
          </a:xfrm>
          <a:prstGeom prst="rect">
            <a:avLst/>
          </a:prstGeom>
          <a:noFill/>
        </p:spPr>
        <p:txBody>
          <a:bodyPr wrap="none" rtlCol="0">
            <a:spAutoFit/>
          </a:bodyPr>
          <a:lstStyle/>
          <a:p>
            <a:pPr algn="ctr"/>
            <a:r>
              <a:rPr lang="en-US" sz="3600" dirty="0"/>
              <a:t>Level of Trust in the Federal Government</a:t>
            </a:r>
          </a:p>
          <a:p>
            <a:pPr algn="ctr"/>
            <a:r>
              <a:rPr lang="en-US" sz="1200" dirty="0"/>
              <a:t>(Why An Article V Convention is Necessary)</a:t>
            </a:r>
          </a:p>
        </p:txBody>
      </p:sp>
    </p:spTree>
    <p:extLst>
      <p:ext uri="{BB962C8B-B14F-4D97-AF65-F5344CB8AC3E}">
        <p14:creationId xmlns:p14="http://schemas.microsoft.com/office/powerpoint/2010/main" val="2839341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BA1AD32-1CD3-0199-4DAB-190EFDDC0CE1}"/>
              </a:ext>
            </a:extLst>
          </p:cNvPr>
          <p:cNvSpPr>
            <a:spLocks noGrp="1"/>
          </p:cNvSpPr>
          <p:nvPr>
            <p:ph type="sldNum" sz="quarter" idx="12"/>
          </p:nvPr>
        </p:nvSpPr>
        <p:spPr/>
        <p:txBody>
          <a:bodyPr/>
          <a:lstStyle/>
          <a:p>
            <a:fld id="{F9C05997-F8D6-4DB0-8ED7-83C9C1850AD2}" type="slidenum">
              <a:rPr lang="en-US" smtClean="0"/>
              <a:t>4</a:t>
            </a:fld>
            <a:endParaRPr lang="en-US"/>
          </a:p>
        </p:txBody>
      </p:sp>
      <p:cxnSp>
        <p:nvCxnSpPr>
          <p:cNvPr id="6" name="Straight Connector 5">
            <a:extLst>
              <a:ext uri="{FF2B5EF4-FFF2-40B4-BE49-F238E27FC236}">
                <a16:creationId xmlns:a16="http://schemas.microsoft.com/office/drawing/2014/main" id="{52306D5B-DF4F-0A48-9500-8F54DEB8CAED}"/>
              </a:ext>
            </a:extLst>
          </p:cNvPr>
          <p:cNvCxnSpPr/>
          <p:nvPr/>
        </p:nvCxnSpPr>
        <p:spPr>
          <a:xfrm>
            <a:off x="457200" y="838200"/>
            <a:ext cx="8153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02BDD9A-FEF6-978D-ED49-B4637E849FD3}"/>
              </a:ext>
            </a:extLst>
          </p:cNvPr>
          <p:cNvSpPr txBox="1"/>
          <p:nvPr/>
        </p:nvSpPr>
        <p:spPr>
          <a:xfrm>
            <a:off x="2660345" y="34711"/>
            <a:ext cx="3994748" cy="830997"/>
          </a:xfrm>
          <a:prstGeom prst="rect">
            <a:avLst/>
          </a:prstGeom>
          <a:noFill/>
        </p:spPr>
        <p:txBody>
          <a:bodyPr wrap="none" rtlCol="0">
            <a:spAutoFit/>
          </a:bodyPr>
          <a:lstStyle/>
          <a:p>
            <a:pPr algn="ctr"/>
            <a:r>
              <a:rPr lang="en-US" sz="3600" dirty="0"/>
              <a:t>Recent Polling Trend</a:t>
            </a:r>
          </a:p>
          <a:p>
            <a:pPr algn="ctr"/>
            <a:r>
              <a:rPr lang="en-US" sz="1200" dirty="0"/>
              <a:t>(Why An Article V Convention is Necessary)</a:t>
            </a:r>
          </a:p>
        </p:txBody>
      </p:sp>
      <p:pic>
        <p:nvPicPr>
          <p:cNvPr id="7" name="Picture 6">
            <a:extLst>
              <a:ext uri="{FF2B5EF4-FFF2-40B4-BE49-F238E27FC236}">
                <a16:creationId xmlns:a16="http://schemas.microsoft.com/office/drawing/2014/main" id="{63B18887-A7A4-B8D8-7054-A7145775B7BA}"/>
              </a:ext>
            </a:extLst>
          </p:cNvPr>
          <p:cNvPicPr>
            <a:picLocks noChangeAspect="1"/>
          </p:cNvPicPr>
          <p:nvPr/>
        </p:nvPicPr>
        <p:blipFill>
          <a:blip r:embed="rId2"/>
          <a:stretch>
            <a:fillRect/>
          </a:stretch>
        </p:blipFill>
        <p:spPr>
          <a:xfrm>
            <a:off x="533400" y="982980"/>
            <a:ext cx="7924800" cy="5217106"/>
          </a:xfrm>
          <a:prstGeom prst="rect">
            <a:avLst/>
          </a:prstGeom>
        </p:spPr>
      </p:pic>
      <p:sp>
        <p:nvSpPr>
          <p:cNvPr id="9" name="TextBox 8">
            <a:extLst>
              <a:ext uri="{FF2B5EF4-FFF2-40B4-BE49-F238E27FC236}">
                <a16:creationId xmlns:a16="http://schemas.microsoft.com/office/drawing/2014/main" id="{A9B010AE-54F5-F321-10E4-2C7B18544837}"/>
              </a:ext>
            </a:extLst>
          </p:cNvPr>
          <p:cNvSpPr txBox="1"/>
          <p:nvPr/>
        </p:nvSpPr>
        <p:spPr>
          <a:xfrm>
            <a:off x="1358771" y="6126935"/>
            <a:ext cx="2438400" cy="307777"/>
          </a:xfrm>
          <a:prstGeom prst="rect">
            <a:avLst/>
          </a:prstGeom>
          <a:solidFill>
            <a:srgbClr val="FFC000"/>
          </a:solidFill>
          <a:ln>
            <a:solidFill>
              <a:schemeClr val="tx1"/>
            </a:solidFill>
          </a:ln>
        </p:spPr>
        <p:txBody>
          <a:bodyPr wrap="square" rtlCol="0">
            <a:spAutoFit/>
          </a:bodyPr>
          <a:lstStyle/>
          <a:p>
            <a:pPr algn="ctr"/>
            <a:r>
              <a:rPr lang="en-US" sz="1400" dirty="0"/>
              <a:t>Conducted by Trafalgar Group </a:t>
            </a:r>
          </a:p>
        </p:txBody>
      </p:sp>
      <p:sp>
        <p:nvSpPr>
          <p:cNvPr id="10" name="TextBox 9">
            <a:extLst>
              <a:ext uri="{FF2B5EF4-FFF2-40B4-BE49-F238E27FC236}">
                <a16:creationId xmlns:a16="http://schemas.microsoft.com/office/drawing/2014/main" id="{D99E2A13-C901-6714-53F4-9BA977886D67}"/>
              </a:ext>
            </a:extLst>
          </p:cNvPr>
          <p:cNvSpPr txBox="1"/>
          <p:nvPr/>
        </p:nvSpPr>
        <p:spPr>
          <a:xfrm>
            <a:off x="4295927" y="6128436"/>
            <a:ext cx="2921191" cy="523220"/>
          </a:xfrm>
          <a:prstGeom prst="rect">
            <a:avLst/>
          </a:prstGeom>
          <a:solidFill>
            <a:srgbClr val="FFC000"/>
          </a:solidFill>
          <a:ln>
            <a:solidFill>
              <a:schemeClr val="tx1"/>
            </a:solidFill>
          </a:ln>
        </p:spPr>
        <p:txBody>
          <a:bodyPr wrap="square" rtlCol="0">
            <a:spAutoFit/>
          </a:bodyPr>
          <a:lstStyle/>
          <a:p>
            <a:pPr algn="ctr"/>
            <a:r>
              <a:rPr lang="en-US" sz="1400" dirty="0"/>
              <a:t>Conducted by Susquehanna Polling and Research (SP&amp;R)</a:t>
            </a:r>
          </a:p>
        </p:txBody>
      </p:sp>
    </p:spTree>
    <p:extLst>
      <p:ext uri="{BB962C8B-B14F-4D97-AF65-F5344CB8AC3E}">
        <p14:creationId xmlns:p14="http://schemas.microsoft.com/office/powerpoint/2010/main" val="457535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704A1E-674A-4F31-1904-E8501928E01A}"/>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EFFE038-71DD-87DE-F873-5079694F9BA0}"/>
              </a:ext>
            </a:extLst>
          </p:cNvPr>
          <p:cNvSpPr>
            <a:spLocks noGrp="1"/>
          </p:cNvSpPr>
          <p:nvPr>
            <p:ph type="sldNum" sz="quarter" idx="12"/>
          </p:nvPr>
        </p:nvSpPr>
        <p:spPr/>
        <p:txBody>
          <a:bodyPr/>
          <a:lstStyle/>
          <a:p>
            <a:fld id="{F9C05997-F8D6-4DB0-8ED7-83C9C1850AD2}" type="slidenum">
              <a:rPr lang="en-US" smtClean="0"/>
              <a:t>5</a:t>
            </a:fld>
            <a:endParaRPr lang="en-US"/>
          </a:p>
        </p:txBody>
      </p:sp>
      <p:cxnSp>
        <p:nvCxnSpPr>
          <p:cNvPr id="6" name="Straight Connector 5">
            <a:extLst>
              <a:ext uri="{FF2B5EF4-FFF2-40B4-BE49-F238E27FC236}">
                <a16:creationId xmlns:a16="http://schemas.microsoft.com/office/drawing/2014/main" id="{76767239-3C90-A03D-B698-629DB4F9556D}"/>
              </a:ext>
            </a:extLst>
          </p:cNvPr>
          <p:cNvCxnSpPr/>
          <p:nvPr/>
        </p:nvCxnSpPr>
        <p:spPr>
          <a:xfrm>
            <a:off x="457200" y="838200"/>
            <a:ext cx="8153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27" name="Picture 26">
            <a:extLst>
              <a:ext uri="{FF2B5EF4-FFF2-40B4-BE49-F238E27FC236}">
                <a16:creationId xmlns:a16="http://schemas.microsoft.com/office/drawing/2014/main" id="{07484D3B-A334-E37B-DB4A-A0C7DE49F81A}"/>
              </a:ext>
            </a:extLst>
          </p:cNvPr>
          <p:cNvPicPr>
            <a:picLocks noChangeAspect="1"/>
          </p:cNvPicPr>
          <p:nvPr/>
        </p:nvPicPr>
        <p:blipFill>
          <a:blip r:embed="rId2"/>
          <a:stretch>
            <a:fillRect/>
          </a:stretch>
        </p:blipFill>
        <p:spPr>
          <a:xfrm>
            <a:off x="580644" y="877670"/>
            <a:ext cx="8029956" cy="5981700"/>
          </a:xfrm>
          <a:prstGeom prst="rect">
            <a:avLst/>
          </a:prstGeom>
        </p:spPr>
      </p:pic>
      <p:sp>
        <p:nvSpPr>
          <p:cNvPr id="28" name="TextBox 27">
            <a:extLst>
              <a:ext uri="{FF2B5EF4-FFF2-40B4-BE49-F238E27FC236}">
                <a16:creationId xmlns:a16="http://schemas.microsoft.com/office/drawing/2014/main" id="{151477C0-53EA-3D6D-57EA-0BAEC9BA7443}"/>
              </a:ext>
            </a:extLst>
          </p:cNvPr>
          <p:cNvSpPr txBox="1"/>
          <p:nvPr/>
        </p:nvSpPr>
        <p:spPr>
          <a:xfrm>
            <a:off x="1993976" y="34711"/>
            <a:ext cx="5327484" cy="830997"/>
          </a:xfrm>
          <a:prstGeom prst="rect">
            <a:avLst/>
          </a:prstGeom>
          <a:noFill/>
        </p:spPr>
        <p:txBody>
          <a:bodyPr wrap="none" rtlCol="0">
            <a:spAutoFit/>
          </a:bodyPr>
          <a:lstStyle/>
          <a:p>
            <a:pPr algn="ctr"/>
            <a:r>
              <a:rPr lang="en-US" sz="3600" dirty="0"/>
              <a:t>Colorado Petition Overview</a:t>
            </a:r>
          </a:p>
          <a:p>
            <a:pPr algn="ctr"/>
            <a:r>
              <a:rPr lang="en-US" sz="1200" dirty="0"/>
              <a:t>(Why An Article V Convention is Necessary)</a:t>
            </a:r>
          </a:p>
        </p:txBody>
      </p:sp>
    </p:spTree>
    <p:extLst>
      <p:ext uri="{BB962C8B-B14F-4D97-AF65-F5344CB8AC3E}">
        <p14:creationId xmlns:p14="http://schemas.microsoft.com/office/powerpoint/2010/main" val="1857798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CC0F6B-3905-0599-2B6C-8243309DB0CA}"/>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5C9A2AE-FCC9-D5D4-D474-4201F8B90414}"/>
              </a:ext>
            </a:extLst>
          </p:cNvPr>
          <p:cNvSpPr>
            <a:spLocks noGrp="1"/>
          </p:cNvSpPr>
          <p:nvPr>
            <p:ph type="sldNum" sz="quarter" idx="12"/>
          </p:nvPr>
        </p:nvSpPr>
        <p:spPr/>
        <p:txBody>
          <a:bodyPr/>
          <a:lstStyle/>
          <a:p>
            <a:fld id="{F9C05997-F8D6-4DB0-8ED7-83C9C1850AD2}" type="slidenum">
              <a:rPr lang="en-US" smtClean="0"/>
              <a:t>6</a:t>
            </a:fld>
            <a:endParaRPr lang="en-US"/>
          </a:p>
        </p:txBody>
      </p:sp>
      <p:cxnSp>
        <p:nvCxnSpPr>
          <p:cNvPr id="6" name="Straight Connector 5">
            <a:extLst>
              <a:ext uri="{FF2B5EF4-FFF2-40B4-BE49-F238E27FC236}">
                <a16:creationId xmlns:a16="http://schemas.microsoft.com/office/drawing/2014/main" id="{DA5C0351-0604-C334-DA2D-7B2F09712E5A}"/>
              </a:ext>
            </a:extLst>
          </p:cNvPr>
          <p:cNvCxnSpPr/>
          <p:nvPr/>
        </p:nvCxnSpPr>
        <p:spPr>
          <a:xfrm>
            <a:off x="457200" y="838200"/>
            <a:ext cx="8153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53986348-A1BA-74ED-D038-0ADD28DC02E3}"/>
              </a:ext>
            </a:extLst>
          </p:cNvPr>
          <p:cNvSpPr txBox="1"/>
          <p:nvPr/>
        </p:nvSpPr>
        <p:spPr>
          <a:xfrm>
            <a:off x="3067016" y="34711"/>
            <a:ext cx="3181384" cy="830997"/>
          </a:xfrm>
          <a:prstGeom prst="rect">
            <a:avLst/>
          </a:prstGeom>
          <a:noFill/>
        </p:spPr>
        <p:txBody>
          <a:bodyPr wrap="none" rtlCol="0">
            <a:spAutoFit/>
          </a:bodyPr>
          <a:lstStyle/>
          <a:p>
            <a:pPr algn="ctr"/>
            <a:r>
              <a:rPr lang="en-US" sz="3600" dirty="0"/>
              <a:t>General Process</a:t>
            </a:r>
          </a:p>
          <a:p>
            <a:pPr algn="ctr"/>
            <a:r>
              <a:rPr lang="en-US" sz="1200" dirty="0"/>
              <a:t>(Current Status)</a:t>
            </a:r>
          </a:p>
        </p:txBody>
      </p:sp>
      <p:sp>
        <p:nvSpPr>
          <p:cNvPr id="4" name="TextBox 3">
            <a:extLst>
              <a:ext uri="{FF2B5EF4-FFF2-40B4-BE49-F238E27FC236}">
                <a16:creationId xmlns:a16="http://schemas.microsoft.com/office/drawing/2014/main" id="{0A1066D2-6A9E-02F4-DF2B-EC5DD3E4E76F}"/>
              </a:ext>
            </a:extLst>
          </p:cNvPr>
          <p:cNvSpPr txBox="1"/>
          <p:nvPr/>
        </p:nvSpPr>
        <p:spPr>
          <a:xfrm>
            <a:off x="1030224" y="1342441"/>
            <a:ext cx="2066544" cy="369332"/>
          </a:xfrm>
          <a:prstGeom prst="rect">
            <a:avLst/>
          </a:prstGeom>
          <a:solidFill>
            <a:srgbClr val="FFFFCC"/>
          </a:solidFill>
          <a:ln>
            <a:solidFill>
              <a:schemeClr val="tx1"/>
            </a:solidFill>
          </a:ln>
        </p:spPr>
        <p:txBody>
          <a:bodyPr wrap="square" rtlCol="0">
            <a:spAutoFit/>
          </a:bodyPr>
          <a:lstStyle/>
          <a:p>
            <a:pPr algn="ctr"/>
            <a:r>
              <a:rPr lang="en-US" dirty="0"/>
              <a:t>Application Process</a:t>
            </a:r>
          </a:p>
        </p:txBody>
      </p:sp>
      <p:sp>
        <p:nvSpPr>
          <p:cNvPr id="5" name="TextBox 4">
            <a:extLst>
              <a:ext uri="{FF2B5EF4-FFF2-40B4-BE49-F238E27FC236}">
                <a16:creationId xmlns:a16="http://schemas.microsoft.com/office/drawing/2014/main" id="{7A60ACE7-AD2D-F61F-3C28-A489256911D1}"/>
              </a:ext>
            </a:extLst>
          </p:cNvPr>
          <p:cNvSpPr txBox="1"/>
          <p:nvPr/>
        </p:nvSpPr>
        <p:spPr>
          <a:xfrm>
            <a:off x="938785" y="1739205"/>
            <a:ext cx="2462783" cy="1384995"/>
          </a:xfrm>
          <a:prstGeom prst="rect">
            <a:avLst/>
          </a:prstGeom>
          <a:noFill/>
        </p:spPr>
        <p:txBody>
          <a:bodyPr wrap="square" rtlCol="0">
            <a:spAutoFit/>
          </a:bodyPr>
          <a:lstStyle/>
          <a:p>
            <a:pPr marL="285750" indent="-285750">
              <a:buFont typeface="Arial" panose="020B0604020202020204" pitchFamily="34" charset="0"/>
              <a:buChar char="•"/>
            </a:pPr>
            <a:r>
              <a:rPr lang="en-US" sz="1200" dirty="0"/>
              <a:t>Article V explains: </a:t>
            </a:r>
            <a:r>
              <a:rPr lang="en-US" sz="1200" dirty="0">
                <a:solidFill>
                  <a:srgbClr val="0000FF"/>
                </a:solidFill>
              </a:rPr>
              <a:t>“on the Application of the Legislatures of two thirds of  the several States, shall call a Convention for proposing Amendments”</a:t>
            </a:r>
          </a:p>
          <a:p>
            <a:pPr marL="285750" indent="-285750">
              <a:buFont typeface="Arial" panose="020B0604020202020204" pitchFamily="34" charset="0"/>
              <a:buChar char="•"/>
            </a:pPr>
            <a:r>
              <a:rPr lang="en-US" sz="1200" dirty="0"/>
              <a:t>34 of 50 states needed</a:t>
            </a:r>
          </a:p>
          <a:p>
            <a:pPr marL="285750" indent="-285750">
              <a:buFont typeface="Arial" panose="020B0604020202020204" pitchFamily="34" charset="0"/>
              <a:buChar char="•"/>
            </a:pPr>
            <a:r>
              <a:rPr lang="en-US" sz="1200" dirty="0"/>
              <a:t>19 applications thus far</a:t>
            </a:r>
          </a:p>
        </p:txBody>
      </p:sp>
      <p:sp>
        <p:nvSpPr>
          <p:cNvPr id="8" name="TextBox 7">
            <a:extLst>
              <a:ext uri="{FF2B5EF4-FFF2-40B4-BE49-F238E27FC236}">
                <a16:creationId xmlns:a16="http://schemas.microsoft.com/office/drawing/2014/main" id="{21A2A39B-944E-34AF-D313-EB0E4385B69A}"/>
              </a:ext>
            </a:extLst>
          </p:cNvPr>
          <p:cNvSpPr txBox="1"/>
          <p:nvPr/>
        </p:nvSpPr>
        <p:spPr>
          <a:xfrm>
            <a:off x="5754624" y="1220521"/>
            <a:ext cx="1548384" cy="646331"/>
          </a:xfrm>
          <a:prstGeom prst="rect">
            <a:avLst/>
          </a:prstGeom>
          <a:solidFill>
            <a:srgbClr val="FFFFCC"/>
          </a:solidFill>
          <a:ln>
            <a:solidFill>
              <a:schemeClr val="tx1"/>
            </a:solidFill>
          </a:ln>
        </p:spPr>
        <p:txBody>
          <a:bodyPr wrap="square" rtlCol="0">
            <a:spAutoFit/>
          </a:bodyPr>
          <a:lstStyle/>
          <a:p>
            <a:pPr algn="ctr"/>
            <a:r>
              <a:rPr lang="en-US" dirty="0"/>
              <a:t>Article V Convention</a:t>
            </a:r>
          </a:p>
        </p:txBody>
      </p:sp>
      <p:sp>
        <p:nvSpPr>
          <p:cNvPr id="9" name="TextBox 8">
            <a:extLst>
              <a:ext uri="{FF2B5EF4-FFF2-40B4-BE49-F238E27FC236}">
                <a16:creationId xmlns:a16="http://schemas.microsoft.com/office/drawing/2014/main" id="{CF282F7D-4787-8448-7A89-DCFCE8BFB072}"/>
              </a:ext>
            </a:extLst>
          </p:cNvPr>
          <p:cNvSpPr txBox="1"/>
          <p:nvPr/>
        </p:nvSpPr>
        <p:spPr>
          <a:xfrm>
            <a:off x="5599177" y="1873317"/>
            <a:ext cx="2060447" cy="1015663"/>
          </a:xfrm>
          <a:prstGeom prst="rect">
            <a:avLst/>
          </a:prstGeom>
          <a:noFill/>
        </p:spPr>
        <p:txBody>
          <a:bodyPr wrap="square" rtlCol="0">
            <a:spAutoFit/>
          </a:bodyPr>
          <a:lstStyle/>
          <a:p>
            <a:pPr marL="285750" indent="-285750">
              <a:buFont typeface="Arial" panose="020B0604020202020204" pitchFamily="34" charset="0"/>
              <a:buChar char="•"/>
            </a:pPr>
            <a:r>
              <a:rPr lang="en-US" sz="1200" dirty="0"/>
              <a:t>Commissioners propose, debate, and vote on amendments</a:t>
            </a:r>
          </a:p>
          <a:p>
            <a:pPr marL="285750" indent="-285750">
              <a:buFont typeface="Arial" panose="020B0604020202020204" pitchFamily="34" charset="0"/>
              <a:buChar char="•"/>
            </a:pPr>
            <a:r>
              <a:rPr lang="en-US" sz="1200" dirty="0"/>
              <a:t>Proposed amendments pass by majority of states</a:t>
            </a:r>
          </a:p>
        </p:txBody>
      </p:sp>
      <p:sp>
        <p:nvSpPr>
          <p:cNvPr id="10" name="TextBox 9">
            <a:extLst>
              <a:ext uri="{FF2B5EF4-FFF2-40B4-BE49-F238E27FC236}">
                <a16:creationId xmlns:a16="http://schemas.microsoft.com/office/drawing/2014/main" id="{F775A920-BD19-621C-13C0-9F853D3CD8C1}"/>
              </a:ext>
            </a:extLst>
          </p:cNvPr>
          <p:cNvSpPr txBox="1"/>
          <p:nvPr/>
        </p:nvSpPr>
        <p:spPr>
          <a:xfrm>
            <a:off x="3505200" y="1202233"/>
            <a:ext cx="1755648" cy="646331"/>
          </a:xfrm>
          <a:prstGeom prst="rect">
            <a:avLst/>
          </a:prstGeom>
          <a:solidFill>
            <a:srgbClr val="FFFFCC"/>
          </a:solidFill>
          <a:ln>
            <a:solidFill>
              <a:schemeClr val="tx1"/>
            </a:solidFill>
          </a:ln>
        </p:spPr>
        <p:txBody>
          <a:bodyPr wrap="square" rtlCol="0">
            <a:spAutoFit/>
          </a:bodyPr>
          <a:lstStyle/>
          <a:p>
            <a:pPr algn="ctr"/>
            <a:r>
              <a:rPr lang="en-US" dirty="0"/>
              <a:t>Commissioner</a:t>
            </a:r>
            <a:br>
              <a:rPr lang="en-US" dirty="0"/>
            </a:br>
            <a:r>
              <a:rPr lang="en-US" dirty="0"/>
              <a:t>Selection</a:t>
            </a:r>
          </a:p>
        </p:txBody>
      </p:sp>
      <p:sp>
        <p:nvSpPr>
          <p:cNvPr id="11" name="TextBox 10">
            <a:extLst>
              <a:ext uri="{FF2B5EF4-FFF2-40B4-BE49-F238E27FC236}">
                <a16:creationId xmlns:a16="http://schemas.microsoft.com/office/drawing/2014/main" id="{E41C4BEF-21A8-BE2E-98A9-40151C1C34E0}"/>
              </a:ext>
            </a:extLst>
          </p:cNvPr>
          <p:cNvSpPr txBox="1"/>
          <p:nvPr/>
        </p:nvSpPr>
        <p:spPr>
          <a:xfrm>
            <a:off x="3441193" y="1855029"/>
            <a:ext cx="1987291" cy="1200329"/>
          </a:xfrm>
          <a:prstGeom prst="rect">
            <a:avLst/>
          </a:prstGeom>
          <a:noFill/>
        </p:spPr>
        <p:txBody>
          <a:bodyPr wrap="square" rtlCol="0">
            <a:spAutoFit/>
          </a:bodyPr>
          <a:lstStyle/>
          <a:p>
            <a:pPr marL="285750" indent="-285750">
              <a:buFont typeface="Arial" panose="020B0604020202020204" pitchFamily="34" charset="0"/>
              <a:buChar char="•"/>
            </a:pPr>
            <a:r>
              <a:rPr lang="en-US" sz="1200" dirty="0"/>
              <a:t>Each State elects commissioners</a:t>
            </a:r>
          </a:p>
          <a:p>
            <a:pPr marL="285750" indent="-285750">
              <a:buFont typeface="Arial" panose="020B0604020202020204" pitchFamily="34" charset="0"/>
              <a:buChar char="•"/>
            </a:pPr>
            <a:r>
              <a:rPr lang="en-US" sz="1200" dirty="0"/>
              <a:t>States send as many as desired</a:t>
            </a:r>
          </a:p>
          <a:p>
            <a:pPr marL="285750" indent="-285750">
              <a:buFont typeface="Arial" panose="020B0604020202020204" pitchFamily="34" charset="0"/>
              <a:buChar char="•"/>
            </a:pPr>
            <a:r>
              <a:rPr lang="en-US" sz="1200" dirty="0"/>
              <a:t>“Equality of States” rule; 1-state, 1-vote</a:t>
            </a:r>
          </a:p>
        </p:txBody>
      </p:sp>
      <p:sp>
        <p:nvSpPr>
          <p:cNvPr id="12" name="TextBox 11">
            <a:extLst>
              <a:ext uri="{FF2B5EF4-FFF2-40B4-BE49-F238E27FC236}">
                <a16:creationId xmlns:a16="http://schemas.microsoft.com/office/drawing/2014/main" id="{E584ECD1-32B5-0E02-E337-C31885A161E6}"/>
              </a:ext>
            </a:extLst>
          </p:cNvPr>
          <p:cNvSpPr txBox="1"/>
          <p:nvPr/>
        </p:nvSpPr>
        <p:spPr>
          <a:xfrm>
            <a:off x="876545" y="4042294"/>
            <a:ext cx="1548384" cy="369332"/>
          </a:xfrm>
          <a:prstGeom prst="rect">
            <a:avLst/>
          </a:prstGeom>
          <a:solidFill>
            <a:srgbClr val="FFFFCC"/>
          </a:solidFill>
          <a:ln>
            <a:solidFill>
              <a:schemeClr val="tx1"/>
            </a:solidFill>
          </a:ln>
        </p:spPr>
        <p:txBody>
          <a:bodyPr wrap="square" rtlCol="0">
            <a:spAutoFit/>
          </a:bodyPr>
          <a:lstStyle/>
          <a:p>
            <a:pPr algn="ctr"/>
            <a:r>
              <a:rPr lang="en-US" dirty="0"/>
              <a:t>Ratification</a:t>
            </a:r>
          </a:p>
        </p:txBody>
      </p:sp>
      <p:sp>
        <p:nvSpPr>
          <p:cNvPr id="13" name="TextBox 12">
            <a:extLst>
              <a:ext uri="{FF2B5EF4-FFF2-40B4-BE49-F238E27FC236}">
                <a16:creationId xmlns:a16="http://schemas.microsoft.com/office/drawing/2014/main" id="{47060B55-BB39-2987-1B1E-33F8C731B035}"/>
              </a:ext>
            </a:extLst>
          </p:cNvPr>
          <p:cNvSpPr txBox="1"/>
          <p:nvPr/>
        </p:nvSpPr>
        <p:spPr>
          <a:xfrm>
            <a:off x="769870" y="4430806"/>
            <a:ext cx="2301240" cy="1200329"/>
          </a:xfrm>
          <a:prstGeom prst="rect">
            <a:avLst/>
          </a:prstGeom>
          <a:noFill/>
        </p:spPr>
        <p:txBody>
          <a:bodyPr wrap="square" rtlCol="0">
            <a:spAutoFit/>
          </a:bodyPr>
          <a:lstStyle/>
          <a:p>
            <a:pPr marL="285750" indent="-285750">
              <a:buFont typeface="Arial" panose="020B0604020202020204" pitchFamily="34" charset="0"/>
              <a:buChar char="•"/>
            </a:pPr>
            <a:r>
              <a:rPr lang="en-US" sz="1200" dirty="0"/>
              <a:t>Three fourths of the several states must pass for an amendment to be ratified</a:t>
            </a:r>
          </a:p>
          <a:p>
            <a:pPr marL="285750" indent="-285750">
              <a:buFont typeface="Arial" panose="020B0604020202020204" pitchFamily="34" charset="0"/>
              <a:buChar char="•"/>
            </a:pPr>
            <a:r>
              <a:rPr lang="en-US" sz="1200" dirty="0"/>
              <a:t>38 of 50 states needed</a:t>
            </a:r>
          </a:p>
          <a:p>
            <a:pPr marL="285750" indent="-285750">
              <a:buFont typeface="Arial" panose="020B0604020202020204" pitchFamily="34" charset="0"/>
              <a:buChar char="•"/>
            </a:pPr>
            <a:r>
              <a:rPr lang="en-US" sz="1200" dirty="0"/>
              <a:t>Applies to each individual amendment</a:t>
            </a:r>
          </a:p>
        </p:txBody>
      </p:sp>
      <p:sp>
        <p:nvSpPr>
          <p:cNvPr id="14" name="TextBox 13">
            <a:extLst>
              <a:ext uri="{FF2B5EF4-FFF2-40B4-BE49-F238E27FC236}">
                <a16:creationId xmlns:a16="http://schemas.microsoft.com/office/drawing/2014/main" id="{728380EC-F0B0-ACFE-26DE-F33F10AA8ACD}"/>
              </a:ext>
            </a:extLst>
          </p:cNvPr>
          <p:cNvSpPr txBox="1"/>
          <p:nvPr/>
        </p:nvSpPr>
        <p:spPr>
          <a:xfrm>
            <a:off x="862934" y="1125141"/>
            <a:ext cx="288862" cy="338554"/>
          </a:xfrm>
          <a:prstGeom prst="rect">
            <a:avLst/>
          </a:prstGeom>
          <a:solidFill>
            <a:schemeClr val="bg1"/>
          </a:solidFill>
          <a:ln>
            <a:solidFill>
              <a:schemeClr val="tx1"/>
            </a:solidFill>
          </a:ln>
        </p:spPr>
        <p:txBody>
          <a:bodyPr wrap="none" rtlCol="0">
            <a:spAutoFit/>
          </a:bodyPr>
          <a:lstStyle/>
          <a:p>
            <a:r>
              <a:rPr lang="en-US" sz="1600" dirty="0"/>
              <a:t>1</a:t>
            </a:r>
          </a:p>
        </p:txBody>
      </p:sp>
      <p:sp>
        <p:nvSpPr>
          <p:cNvPr id="15" name="TextBox 14">
            <a:extLst>
              <a:ext uri="{FF2B5EF4-FFF2-40B4-BE49-F238E27FC236}">
                <a16:creationId xmlns:a16="http://schemas.microsoft.com/office/drawing/2014/main" id="{1E4DB5B5-1789-7F6C-3891-603DCE4EA034}"/>
              </a:ext>
            </a:extLst>
          </p:cNvPr>
          <p:cNvSpPr txBox="1"/>
          <p:nvPr/>
        </p:nvSpPr>
        <p:spPr>
          <a:xfrm>
            <a:off x="3368040" y="1098601"/>
            <a:ext cx="288862" cy="338554"/>
          </a:xfrm>
          <a:prstGeom prst="rect">
            <a:avLst/>
          </a:prstGeom>
          <a:solidFill>
            <a:schemeClr val="bg1"/>
          </a:solidFill>
          <a:ln>
            <a:solidFill>
              <a:schemeClr val="tx1"/>
            </a:solidFill>
          </a:ln>
        </p:spPr>
        <p:txBody>
          <a:bodyPr wrap="none" rtlCol="0">
            <a:spAutoFit/>
          </a:bodyPr>
          <a:lstStyle/>
          <a:p>
            <a:r>
              <a:rPr lang="en-US" sz="1600" dirty="0"/>
              <a:t>2</a:t>
            </a:r>
          </a:p>
        </p:txBody>
      </p:sp>
      <p:sp>
        <p:nvSpPr>
          <p:cNvPr id="16" name="TextBox 15">
            <a:extLst>
              <a:ext uri="{FF2B5EF4-FFF2-40B4-BE49-F238E27FC236}">
                <a16:creationId xmlns:a16="http://schemas.microsoft.com/office/drawing/2014/main" id="{8F3C8BA7-6D39-0052-3398-6BE20481BD99}"/>
              </a:ext>
            </a:extLst>
          </p:cNvPr>
          <p:cNvSpPr txBox="1"/>
          <p:nvPr/>
        </p:nvSpPr>
        <p:spPr>
          <a:xfrm>
            <a:off x="5614416" y="1095553"/>
            <a:ext cx="288862" cy="338554"/>
          </a:xfrm>
          <a:prstGeom prst="rect">
            <a:avLst/>
          </a:prstGeom>
          <a:solidFill>
            <a:schemeClr val="bg1"/>
          </a:solidFill>
          <a:ln>
            <a:solidFill>
              <a:schemeClr val="tx1"/>
            </a:solidFill>
          </a:ln>
        </p:spPr>
        <p:txBody>
          <a:bodyPr wrap="none" rtlCol="0">
            <a:spAutoFit/>
          </a:bodyPr>
          <a:lstStyle/>
          <a:p>
            <a:r>
              <a:rPr lang="en-US" sz="1600" dirty="0"/>
              <a:t>3</a:t>
            </a:r>
          </a:p>
        </p:txBody>
      </p:sp>
      <p:sp>
        <p:nvSpPr>
          <p:cNvPr id="17" name="TextBox 16">
            <a:extLst>
              <a:ext uri="{FF2B5EF4-FFF2-40B4-BE49-F238E27FC236}">
                <a16:creationId xmlns:a16="http://schemas.microsoft.com/office/drawing/2014/main" id="{D7A50313-4F7C-A525-3345-1C91F3CE2537}"/>
              </a:ext>
            </a:extLst>
          </p:cNvPr>
          <p:cNvSpPr txBox="1"/>
          <p:nvPr/>
        </p:nvSpPr>
        <p:spPr>
          <a:xfrm>
            <a:off x="736337" y="3871606"/>
            <a:ext cx="288862" cy="338554"/>
          </a:xfrm>
          <a:prstGeom prst="rect">
            <a:avLst/>
          </a:prstGeom>
          <a:solidFill>
            <a:schemeClr val="bg1"/>
          </a:solidFill>
          <a:ln>
            <a:solidFill>
              <a:schemeClr val="tx1"/>
            </a:solidFill>
          </a:ln>
        </p:spPr>
        <p:txBody>
          <a:bodyPr wrap="none" rtlCol="0">
            <a:spAutoFit/>
          </a:bodyPr>
          <a:lstStyle/>
          <a:p>
            <a:r>
              <a:rPr lang="en-US" sz="1600" dirty="0"/>
              <a:t>4</a:t>
            </a:r>
          </a:p>
        </p:txBody>
      </p:sp>
      <p:cxnSp>
        <p:nvCxnSpPr>
          <p:cNvPr id="18" name="Straight Arrow Connector 17">
            <a:extLst>
              <a:ext uri="{FF2B5EF4-FFF2-40B4-BE49-F238E27FC236}">
                <a16:creationId xmlns:a16="http://schemas.microsoft.com/office/drawing/2014/main" id="{9130736D-914B-90B9-BB78-CEA450FFCF14}"/>
              </a:ext>
            </a:extLst>
          </p:cNvPr>
          <p:cNvCxnSpPr>
            <a:cxnSpLocks/>
            <a:stCxn id="4" idx="3"/>
            <a:endCxn id="10" idx="1"/>
          </p:cNvCxnSpPr>
          <p:nvPr/>
        </p:nvCxnSpPr>
        <p:spPr>
          <a:xfrm flipV="1">
            <a:off x="3096768" y="1525399"/>
            <a:ext cx="408432" cy="17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8C02D100-9AC6-01A0-5A96-A2E4D9B6E4AB}"/>
              </a:ext>
            </a:extLst>
          </p:cNvPr>
          <p:cNvCxnSpPr/>
          <p:nvPr/>
        </p:nvCxnSpPr>
        <p:spPr>
          <a:xfrm>
            <a:off x="5279136" y="1525398"/>
            <a:ext cx="466344" cy="60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82E765E2-8972-E07F-E23B-B90F163AD342}"/>
              </a:ext>
            </a:extLst>
          </p:cNvPr>
          <p:cNvCxnSpPr>
            <a:cxnSpLocks/>
            <a:endCxn id="12" idx="0"/>
          </p:cNvCxnSpPr>
          <p:nvPr/>
        </p:nvCxnSpPr>
        <p:spPr>
          <a:xfrm>
            <a:off x="1650737" y="3391684"/>
            <a:ext cx="0" cy="65061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0DD03094-55EF-BB78-CD9A-F0008ABB3261}"/>
              </a:ext>
            </a:extLst>
          </p:cNvPr>
          <p:cNvSpPr txBox="1"/>
          <p:nvPr/>
        </p:nvSpPr>
        <p:spPr>
          <a:xfrm>
            <a:off x="3439626" y="3816499"/>
            <a:ext cx="5258498" cy="2111668"/>
          </a:xfrm>
          <a:prstGeom prst="rect">
            <a:avLst/>
          </a:prstGeom>
          <a:solidFill>
            <a:srgbClr val="FFC000"/>
          </a:solidFill>
          <a:ln>
            <a:solidFill>
              <a:schemeClr val="tx1"/>
            </a:solidFill>
          </a:ln>
        </p:spPr>
        <p:txBody>
          <a:bodyPr wrap="square">
            <a:spAutoFit/>
          </a:bodyPr>
          <a:lstStyle/>
          <a:p>
            <a:pPr marL="0" marR="0">
              <a:lnSpc>
                <a:spcPct val="115000"/>
              </a:lnSpc>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Article V Convention</a:t>
            </a:r>
            <a:r>
              <a:rPr lang="en-US"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has a 3-part platform: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Impose fiscal restraints on the federal government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Limit the power and jurisdiction of the federal government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Aft>
                <a:spcPts val="100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Limit the terms of office for federal officials and members of Congress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26" name="Straight Connector 25">
            <a:extLst>
              <a:ext uri="{FF2B5EF4-FFF2-40B4-BE49-F238E27FC236}">
                <a16:creationId xmlns:a16="http://schemas.microsoft.com/office/drawing/2014/main" id="{D4F6AFC3-21AD-F57E-53E4-AC6EBBC96A42}"/>
              </a:ext>
            </a:extLst>
          </p:cNvPr>
          <p:cNvCxnSpPr>
            <a:cxnSpLocks/>
            <a:stCxn id="9" idx="2"/>
          </p:cNvCxnSpPr>
          <p:nvPr/>
        </p:nvCxnSpPr>
        <p:spPr>
          <a:xfrm flipH="1">
            <a:off x="6629400" y="2888980"/>
            <a:ext cx="1" cy="5015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AF41197-D94F-3223-77CB-74103DE64F14}"/>
              </a:ext>
            </a:extLst>
          </p:cNvPr>
          <p:cNvCxnSpPr/>
          <p:nvPr/>
        </p:nvCxnSpPr>
        <p:spPr>
          <a:xfrm>
            <a:off x="1650737" y="3391684"/>
            <a:ext cx="49786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0941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1FA8464-2DC5-0255-8F38-2C7A49BBF74E}"/>
              </a:ext>
            </a:extLst>
          </p:cNvPr>
          <p:cNvSpPr txBox="1"/>
          <p:nvPr/>
        </p:nvSpPr>
        <p:spPr>
          <a:xfrm>
            <a:off x="33453" y="5936159"/>
            <a:ext cx="9058506" cy="769441"/>
          </a:xfrm>
          <a:prstGeom prst="rect">
            <a:avLst/>
          </a:prstGeom>
          <a:solidFill>
            <a:srgbClr val="FFFFCC"/>
          </a:solidFill>
          <a:ln>
            <a:solidFill>
              <a:schemeClr val="tx1"/>
            </a:solidFill>
          </a:ln>
        </p:spPr>
        <p:txBody>
          <a:bodyPr wrap="square" rtlCol="0">
            <a:spAutoFit/>
          </a:bodyPr>
          <a:lstStyle/>
          <a:p>
            <a:r>
              <a:rPr lang="en-US" sz="1100" dirty="0"/>
              <a:t>Georgia: March 6, 2014               Alaska: April 19, 2014              Florida: April 21, 2014                Alabama: May 22, 2015                 Tennessee: February 4, 2016</a:t>
            </a:r>
          </a:p>
          <a:p>
            <a:r>
              <a:rPr lang="en-US" sz="1100" dirty="0"/>
              <a:t>Indiana: February 29, 2016         Oklahoma: April 25, 2016       Louisiana: May 25, 2016            Arizona: March 13, 2017                North Dakota: March 24, 2017</a:t>
            </a:r>
          </a:p>
          <a:p>
            <a:r>
              <a:rPr lang="en-US" sz="1100" dirty="0"/>
              <a:t>Texas: May 4, 2017                      Missouri: May 12, 2017           Arkansas: February 14, 2019     Utah: March 5, 2019                       Mississippi: March 27, 2019</a:t>
            </a:r>
          </a:p>
          <a:p>
            <a:r>
              <a:rPr lang="en-US" sz="1100" dirty="0"/>
              <a:t>Wisconsin: January 25, 2022      Nebraska: January 28, 2022   West Virginia: March 4, 2022    South Carolina: March 29, 2022</a:t>
            </a:r>
          </a:p>
        </p:txBody>
      </p:sp>
      <p:sp>
        <p:nvSpPr>
          <p:cNvPr id="5" name="TextBox 4">
            <a:extLst>
              <a:ext uri="{FF2B5EF4-FFF2-40B4-BE49-F238E27FC236}">
                <a16:creationId xmlns:a16="http://schemas.microsoft.com/office/drawing/2014/main" id="{491DD733-EF82-8E9E-7DF7-230516233402}"/>
              </a:ext>
            </a:extLst>
          </p:cNvPr>
          <p:cNvSpPr txBox="1"/>
          <p:nvPr/>
        </p:nvSpPr>
        <p:spPr>
          <a:xfrm>
            <a:off x="109811" y="5635823"/>
            <a:ext cx="4898585" cy="307777"/>
          </a:xfrm>
          <a:prstGeom prst="rect">
            <a:avLst/>
          </a:prstGeom>
          <a:noFill/>
          <a:ln>
            <a:noFill/>
          </a:ln>
        </p:spPr>
        <p:txBody>
          <a:bodyPr wrap="none" rtlCol="0">
            <a:spAutoFit/>
          </a:bodyPr>
          <a:lstStyle/>
          <a:p>
            <a:r>
              <a:rPr lang="en-US" sz="1400" b="1" dirty="0">
                <a:solidFill>
                  <a:srgbClr val="0033CC"/>
                </a:solidFill>
              </a:rPr>
              <a:t>Timeframe of 19 States Passing Article V Convention Resolution</a:t>
            </a:r>
          </a:p>
        </p:txBody>
      </p:sp>
      <p:sp>
        <p:nvSpPr>
          <p:cNvPr id="9" name="TextBox 8">
            <a:extLst>
              <a:ext uri="{FF2B5EF4-FFF2-40B4-BE49-F238E27FC236}">
                <a16:creationId xmlns:a16="http://schemas.microsoft.com/office/drawing/2014/main" id="{FAE3D733-903F-88E4-2F0A-9419B0407E92}"/>
              </a:ext>
            </a:extLst>
          </p:cNvPr>
          <p:cNvSpPr txBox="1"/>
          <p:nvPr/>
        </p:nvSpPr>
        <p:spPr>
          <a:xfrm>
            <a:off x="6826217" y="5574268"/>
            <a:ext cx="2207972" cy="369332"/>
          </a:xfrm>
          <a:prstGeom prst="rect">
            <a:avLst/>
          </a:prstGeom>
          <a:noFill/>
        </p:spPr>
        <p:txBody>
          <a:bodyPr wrap="square">
            <a:spAutoFit/>
          </a:bodyPr>
          <a:lstStyle/>
          <a:p>
            <a:r>
              <a:rPr lang="en-US" sz="900" u="sng" dirty="0"/>
              <a:t>Source</a:t>
            </a:r>
            <a:r>
              <a:rPr lang="en-US" sz="900" dirty="0"/>
              <a:t>: </a:t>
            </a:r>
            <a:r>
              <a:rPr lang="en-US" sz="900" dirty="0">
                <a:hlinkClick r:id="rId2"/>
              </a:rPr>
              <a:t>https://conventionofstates.com/</a:t>
            </a:r>
            <a:r>
              <a:rPr lang="en-US" sz="900" dirty="0"/>
              <a:t> (see Progress Map at bottom of page links)</a:t>
            </a:r>
          </a:p>
        </p:txBody>
      </p:sp>
      <p:sp>
        <p:nvSpPr>
          <p:cNvPr id="2" name="Slide Number Placeholder 1">
            <a:extLst>
              <a:ext uri="{FF2B5EF4-FFF2-40B4-BE49-F238E27FC236}">
                <a16:creationId xmlns:a16="http://schemas.microsoft.com/office/drawing/2014/main" id="{810E060D-6F08-3C46-6252-CA6357E86B47}"/>
              </a:ext>
            </a:extLst>
          </p:cNvPr>
          <p:cNvSpPr>
            <a:spLocks noGrp="1"/>
          </p:cNvSpPr>
          <p:nvPr>
            <p:ph type="sldNum" sz="quarter" idx="12"/>
          </p:nvPr>
        </p:nvSpPr>
        <p:spPr/>
        <p:txBody>
          <a:bodyPr/>
          <a:lstStyle/>
          <a:p>
            <a:fld id="{F9C05997-F8D6-4DB0-8ED7-83C9C1850AD2}" type="slidenum">
              <a:rPr lang="en-US" smtClean="0"/>
              <a:t>7</a:t>
            </a:fld>
            <a:endParaRPr lang="en-US"/>
          </a:p>
        </p:txBody>
      </p:sp>
      <p:cxnSp>
        <p:nvCxnSpPr>
          <p:cNvPr id="6" name="Straight Connector 5">
            <a:extLst>
              <a:ext uri="{FF2B5EF4-FFF2-40B4-BE49-F238E27FC236}">
                <a16:creationId xmlns:a16="http://schemas.microsoft.com/office/drawing/2014/main" id="{EDB4F8A6-2228-E7F1-A6C0-4BEE1824059D}"/>
              </a:ext>
            </a:extLst>
          </p:cNvPr>
          <p:cNvCxnSpPr/>
          <p:nvPr/>
        </p:nvCxnSpPr>
        <p:spPr>
          <a:xfrm>
            <a:off x="457200" y="838200"/>
            <a:ext cx="8153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023F589D-7119-D3CD-3C01-4077921B5169}"/>
              </a:ext>
            </a:extLst>
          </p:cNvPr>
          <p:cNvPicPr>
            <a:picLocks noChangeAspect="1"/>
          </p:cNvPicPr>
          <p:nvPr/>
        </p:nvPicPr>
        <p:blipFill>
          <a:blip r:embed="rId3"/>
          <a:stretch>
            <a:fillRect/>
          </a:stretch>
        </p:blipFill>
        <p:spPr>
          <a:xfrm>
            <a:off x="908260" y="885185"/>
            <a:ext cx="7162800" cy="4687267"/>
          </a:xfrm>
          <a:prstGeom prst="rect">
            <a:avLst/>
          </a:prstGeom>
        </p:spPr>
      </p:pic>
      <p:sp>
        <p:nvSpPr>
          <p:cNvPr id="16" name="TextBox 15">
            <a:extLst>
              <a:ext uri="{FF2B5EF4-FFF2-40B4-BE49-F238E27FC236}">
                <a16:creationId xmlns:a16="http://schemas.microsoft.com/office/drawing/2014/main" id="{49EBED95-5D6C-94FF-6CFC-D6AA7E6A7783}"/>
              </a:ext>
            </a:extLst>
          </p:cNvPr>
          <p:cNvSpPr txBox="1"/>
          <p:nvPr/>
        </p:nvSpPr>
        <p:spPr>
          <a:xfrm>
            <a:off x="1318283" y="34711"/>
            <a:ext cx="6678881" cy="830997"/>
          </a:xfrm>
          <a:prstGeom prst="rect">
            <a:avLst/>
          </a:prstGeom>
          <a:noFill/>
        </p:spPr>
        <p:txBody>
          <a:bodyPr wrap="none" rtlCol="0">
            <a:spAutoFit/>
          </a:bodyPr>
          <a:lstStyle/>
          <a:p>
            <a:pPr algn="ctr"/>
            <a:r>
              <a:rPr lang="en-US" sz="3600" dirty="0"/>
              <a:t>Article V Convention Progress Map</a:t>
            </a:r>
          </a:p>
          <a:p>
            <a:pPr algn="ctr"/>
            <a:r>
              <a:rPr lang="en-US" sz="1200" dirty="0"/>
              <a:t>(Current Status)</a:t>
            </a:r>
          </a:p>
        </p:txBody>
      </p:sp>
    </p:spTree>
    <p:extLst>
      <p:ext uri="{BB962C8B-B14F-4D97-AF65-F5344CB8AC3E}">
        <p14:creationId xmlns:p14="http://schemas.microsoft.com/office/powerpoint/2010/main" val="3446557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418FDB-9462-3470-EC64-DE37CD5DE328}"/>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5532F9A-6A35-7EC6-66CC-095309A56D95}"/>
              </a:ext>
            </a:extLst>
          </p:cNvPr>
          <p:cNvSpPr txBox="1"/>
          <p:nvPr/>
        </p:nvSpPr>
        <p:spPr>
          <a:xfrm>
            <a:off x="533400" y="1143000"/>
            <a:ext cx="8077200" cy="4264757"/>
          </a:xfrm>
          <a:prstGeom prst="rect">
            <a:avLst/>
          </a:prstGeom>
          <a:noFill/>
        </p:spPr>
        <p:txBody>
          <a:bodyPr wrap="square" rtlCol="0">
            <a:spAutoFit/>
          </a:bodyPr>
          <a:lstStyle/>
          <a:p>
            <a:r>
              <a:rPr lang="en-US" u="sng" dirty="0">
                <a:latin typeface="Arial" panose="020B0604020202020204" pitchFamily="34" charset="0"/>
                <a:cs typeface="Arial" panose="020B0604020202020204" pitchFamily="34" charset="0"/>
              </a:rPr>
              <a:t>COSA Mission.</a:t>
            </a:r>
            <a:r>
              <a:rPr lang="en-US" dirty="0">
                <a:latin typeface="Arial" panose="020B0604020202020204" pitchFamily="34" charset="0"/>
                <a:cs typeface="Arial" panose="020B0604020202020204" pitchFamily="34" charset="0"/>
              </a:rPr>
              <a:t> Build a Strong, Engaged Army of Self-Governing Activists</a:t>
            </a:r>
          </a:p>
          <a:p>
            <a:endParaRPr lang="en-US" dirty="0">
              <a:latin typeface="Arial" panose="020B0604020202020204" pitchFamily="34" charset="0"/>
              <a:cs typeface="Arial" panose="020B0604020202020204" pitchFamily="34" charset="0"/>
            </a:endParaRPr>
          </a:p>
          <a:p>
            <a:r>
              <a:rPr lang="en-US" u="sng" dirty="0">
                <a:effectLst/>
                <a:latin typeface="Arial" panose="020B0604020202020204" pitchFamily="34" charset="0"/>
                <a:ea typeface="Calibri" panose="020F0502020204030204" pitchFamily="34" charset="0"/>
                <a:cs typeface="Arial" panose="020B0604020202020204" pitchFamily="34" charset="0"/>
              </a:rPr>
              <a:t>2025 </a:t>
            </a:r>
            <a:r>
              <a:rPr lang="en-US" u="sng" dirty="0">
                <a:solidFill>
                  <a:srgbClr val="0033CC"/>
                </a:solidFill>
                <a:effectLst/>
                <a:latin typeface="Arial" panose="020B0604020202020204" pitchFamily="34" charset="0"/>
                <a:ea typeface="Calibri" panose="020F0502020204030204" pitchFamily="34" charset="0"/>
                <a:cs typeface="Arial" panose="020B0604020202020204" pitchFamily="34" charset="0"/>
              </a:rPr>
              <a:t>Primary Goals</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a:solidFill>
                  <a:srgbClr val="000000"/>
                </a:solidFill>
                <a:latin typeface="Arial" panose="020B0604020202020204" pitchFamily="34" charset="0"/>
              </a:rPr>
              <a:t>To continue to advocate for passage of the COS Resolution in the Colorado State Legislature at the appropriate time</a:t>
            </a:r>
            <a:r>
              <a:rPr lang="en-US" dirty="0">
                <a:solidFill>
                  <a:srgbClr val="222222"/>
                </a:solidFill>
                <a:latin typeface="Arial" panose="020B0604020202020204" pitchFamily="34" charset="0"/>
              </a:rPr>
              <a:t>. </a:t>
            </a:r>
            <a:endParaRPr lang="en-US" u="sng" dirty="0">
              <a:latin typeface="Arial" panose="020B0604020202020204" pitchFamily="34" charset="0"/>
              <a:cs typeface="Arial" panose="020B0604020202020204" pitchFamily="34" charset="0"/>
            </a:endParaRPr>
          </a:p>
          <a:p>
            <a:endParaRPr lang="en-US" dirty="0">
              <a:latin typeface="Arial" panose="020B0604020202020204" pitchFamily="34" charset="0"/>
              <a:ea typeface="Calibri" panose="020F0502020204030204" pitchFamily="34" charset="0"/>
              <a:cs typeface="Arial" panose="020B0604020202020204" pitchFamily="34" charset="0"/>
            </a:endParaRPr>
          </a:p>
          <a:p>
            <a:r>
              <a:rPr lang="en-US" dirty="0">
                <a:latin typeface="Arial" panose="020B0604020202020204" pitchFamily="34" charset="0"/>
                <a:ea typeface="Calibri" panose="020F0502020204030204" pitchFamily="34" charset="0"/>
                <a:cs typeface="Arial" panose="020B0604020202020204" pitchFamily="34" charset="0"/>
              </a:rPr>
              <a:t>To </a:t>
            </a:r>
            <a:r>
              <a:rPr lang="en-US" dirty="0">
                <a:effectLst/>
                <a:latin typeface="Arial" panose="020B0604020202020204" pitchFamily="34" charset="0"/>
                <a:ea typeface="Calibri" panose="020F0502020204030204" pitchFamily="34" charset="0"/>
                <a:cs typeface="Arial" panose="020B0604020202020204" pitchFamily="34" charset="0"/>
              </a:rPr>
              <a:t>build better relationships with State Legislators by supporting their priorities that align with the principles of F3 (Federalism, Freedom, Fundamental Rights). </a:t>
            </a:r>
          </a:p>
          <a:p>
            <a:pPr marL="342900" marR="0" lvl="0" indent="-342900">
              <a:lnSpc>
                <a:spcPct val="115000"/>
              </a:lnSpc>
              <a:buFont typeface="Symbol" panose="05050102010706020507" pitchFamily="18" charset="2"/>
              <a:buChar char=""/>
            </a:pPr>
            <a:r>
              <a:rPr lang="en-US" dirty="0">
                <a:effectLst/>
                <a:latin typeface="Arial" panose="020B0604020202020204" pitchFamily="34" charset="0"/>
                <a:ea typeface="Times New Roman" panose="02020603050405020304" pitchFamily="18" charset="0"/>
                <a:cs typeface="Arial" panose="020B0604020202020204" pitchFamily="34" charset="0"/>
              </a:rPr>
              <a:t>Federalism: idea of reducing federal power and increasing state sovereignty (e.g., increase state legislative power)</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15000"/>
              </a:lnSpc>
              <a:buFont typeface="Symbol" panose="05050102010706020507" pitchFamily="18" charset="2"/>
              <a:buChar char=""/>
            </a:pPr>
            <a:r>
              <a:rPr lang="en-US" dirty="0">
                <a:effectLst/>
                <a:latin typeface="Arial" panose="020B0604020202020204" pitchFamily="34" charset="0"/>
                <a:ea typeface="Times New Roman" panose="02020603050405020304" pitchFamily="18" charset="0"/>
                <a:cs typeface="Arial" panose="020B0604020202020204" pitchFamily="34" charset="0"/>
              </a:rPr>
              <a:t>Freedom: idea of enabling key freedoms like maintaining election integrity </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15000"/>
              </a:lnSpc>
              <a:spcAft>
                <a:spcPts val="1000"/>
              </a:spcAft>
              <a:buFont typeface="Symbol" panose="05050102010706020507" pitchFamily="18" charset="2"/>
              <a:buChar char=""/>
            </a:pPr>
            <a:r>
              <a:rPr lang="en-US" dirty="0">
                <a:effectLst/>
                <a:latin typeface="Arial" panose="020B0604020202020204" pitchFamily="34" charset="0"/>
                <a:ea typeface="Times New Roman" panose="02020603050405020304" pitchFamily="18" charset="0"/>
                <a:cs typeface="Arial" panose="020B0604020202020204" pitchFamily="34" charset="0"/>
              </a:rPr>
              <a:t>Fundamental Rights: idea of protecting fundamental rights like parenting</a:t>
            </a:r>
            <a:endParaRPr lang="en-US" dirty="0">
              <a:effectLst/>
              <a:latin typeface="Arial" panose="020B0604020202020204" pitchFamily="34" charset="0"/>
              <a:ea typeface="Calibri" panose="020F0502020204030204" pitchFamily="34" charset="0"/>
              <a:cs typeface="Arial" panose="020B0604020202020204" pitchFamily="34" charset="0"/>
            </a:endParaRPr>
          </a:p>
          <a:p>
            <a:r>
              <a:rPr lang="en-US" dirty="0">
                <a:latin typeface="Arial" panose="020B0604020202020204" pitchFamily="34" charset="0"/>
                <a:ea typeface="Calibri" panose="020F0502020204030204" pitchFamily="34" charset="0"/>
                <a:cs typeface="Arial" panose="020B0604020202020204" pitchFamily="34" charset="0"/>
              </a:rPr>
              <a:t>Grassroots volunteers engaging directly with their State Legislators</a:t>
            </a:r>
          </a:p>
          <a:p>
            <a:endParaRPr lang="en-US" dirty="0">
              <a:solidFill>
                <a:srgbClr val="222222"/>
              </a:solidFill>
              <a:latin typeface="Arial" panose="020B0604020202020204" pitchFamily="34" charset="0"/>
              <a:ea typeface="Calibri" panose="020F050202020403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CBD3AFB2-8296-1926-8466-1B74974F46D6}"/>
              </a:ext>
            </a:extLst>
          </p:cNvPr>
          <p:cNvSpPr>
            <a:spLocks noGrp="1"/>
          </p:cNvSpPr>
          <p:nvPr>
            <p:ph type="sldNum" sz="quarter" idx="12"/>
          </p:nvPr>
        </p:nvSpPr>
        <p:spPr/>
        <p:txBody>
          <a:bodyPr/>
          <a:lstStyle/>
          <a:p>
            <a:fld id="{F9C05997-F8D6-4DB0-8ED7-83C9C1850AD2}" type="slidenum">
              <a:rPr lang="en-US" smtClean="0"/>
              <a:t>8</a:t>
            </a:fld>
            <a:endParaRPr lang="en-US"/>
          </a:p>
        </p:txBody>
      </p:sp>
      <p:cxnSp>
        <p:nvCxnSpPr>
          <p:cNvPr id="6" name="Straight Connector 5">
            <a:extLst>
              <a:ext uri="{FF2B5EF4-FFF2-40B4-BE49-F238E27FC236}">
                <a16:creationId xmlns:a16="http://schemas.microsoft.com/office/drawing/2014/main" id="{63CD5DF6-3675-B59C-A726-9B96063821D9}"/>
              </a:ext>
            </a:extLst>
          </p:cNvPr>
          <p:cNvCxnSpPr/>
          <p:nvPr/>
        </p:nvCxnSpPr>
        <p:spPr>
          <a:xfrm>
            <a:off x="457200" y="838200"/>
            <a:ext cx="8153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FBAFD0DC-D009-219F-E7D7-378300BE0A85}"/>
              </a:ext>
            </a:extLst>
          </p:cNvPr>
          <p:cNvSpPr txBox="1"/>
          <p:nvPr/>
        </p:nvSpPr>
        <p:spPr>
          <a:xfrm>
            <a:off x="1510246" y="98082"/>
            <a:ext cx="6294929" cy="646331"/>
          </a:xfrm>
          <a:prstGeom prst="rect">
            <a:avLst/>
          </a:prstGeom>
          <a:noFill/>
        </p:spPr>
        <p:txBody>
          <a:bodyPr wrap="none" rtlCol="0">
            <a:spAutoFit/>
          </a:bodyPr>
          <a:lstStyle/>
          <a:p>
            <a:pPr algn="ctr"/>
            <a:r>
              <a:rPr lang="en-US" sz="3600" dirty="0"/>
              <a:t>COSA Mission and Primary Goals</a:t>
            </a:r>
          </a:p>
        </p:txBody>
      </p:sp>
    </p:spTree>
    <p:extLst>
      <p:ext uri="{BB962C8B-B14F-4D97-AF65-F5344CB8AC3E}">
        <p14:creationId xmlns:p14="http://schemas.microsoft.com/office/powerpoint/2010/main" val="1385350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844401-75E2-3D18-5D26-8FFF25A1A8F8}"/>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E5CB92D-1D1F-18A5-8991-6B35495EBF55}"/>
              </a:ext>
            </a:extLst>
          </p:cNvPr>
          <p:cNvSpPr>
            <a:spLocks noGrp="1"/>
          </p:cNvSpPr>
          <p:nvPr>
            <p:ph type="sldNum" sz="quarter" idx="12"/>
          </p:nvPr>
        </p:nvSpPr>
        <p:spPr/>
        <p:txBody>
          <a:bodyPr/>
          <a:lstStyle/>
          <a:p>
            <a:fld id="{F9C05997-F8D6-4DB0-8ED7-83C9C1850AD2}" type="slidenum">
              <a:rPr lang="en-US" smtClean="0"/>
              <a:t>9</a:t>
            </a:fld>
            <a:endParaRPr lang="en-US"/>
          </a:p>
        </p:txBody>
      </p:sp>
      <p:cxnSp>
        <p:nvCxnSpPr>
          <p:cNvPr id="6" name="Straight Connector 5">
            <a:extLst>
              <a:ext uri="{FF2B5EF4-FFF2-40B4-BE49-F238E27FC236}">
                <a16:creationId xmlns:a16="http://schemas.microsoft.com/office/drawing/2014/main" id="{0759C35A-4E5A-6E11-0E84-2B2CC02D934E}"/>
              </a:ext>
            </a:extLst>
          </p:cNvPr>
          <p:cNvCxnSpPr/>
          <p:nvPr/>
        </p:nvCxnSpPr>
        <p:spPr>
          <a:xfrm>
            <a:off x="457200" y="838200"/>
            <a:ext cx="8153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6EFD916-0D7D-5388-1D72-83505F837304}"/>
              </a:ext>
            </a:extLst>
          </p:cNvPr>
          <p:cNvSpPr txBox="1"/>
          <p:nvPr/>
        </p:nvSpPr>
        <p:spPr>
          <a:xfrm>
            <a:off x="1947889" y="152400"/>
            <a:ext cx="5006179" cy="646331"/>
          </a:xfrm>
          <a:prstGeom prst="rect">
            <a:avLst/>
          </a:prstGeom>
          <a:noFill/>
        </p:spPr>
        <p:txBody>
          <a:bodyPr wrap="none" rtlCol="0">
            <a:spAutoFit/>
          </a:bodyPr>
          <a:lstStyle/>
          <a:p>
            <a:pPr algn="ctr"/>
            <a:r>
              <a:rPr lang="en-US" sz="3600" dirty="0"/>
              <a:t>Other Potential Strategies</a:t>
            </a:r>
          </a:p>
        </p:txBody>
      </p:sp>
      <p:sp>
        <p:nvSpPr>
          <p:cNvPr id="3" name="TextBox 2">
            <a:extLst>
              <a:ext uri="{FF2B5EF4-FFF2-40B4-BE49-F238E27FC236}">
                <a16:creationId xmlns:a16="http://schemas.microsoft.com/office/drawing/2014/main" id="{C79134A8-F706-F5C2-C953-4EF03AFD1699}"/>
              </a:ext>
            </a:extLst>
          </p:cNvPr>
          <p:cNvSpPr txBox="1"/>
          <p:nvPr/>
        </p:nvSpPr>
        <p:spPr>
          <a:xfrm>
            <a:off x="533400" y="1143000"/>
            <a:ext cx="8077200" cy="369331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Ready 34 Legislation: Delegate Limitations Act</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Formal legislation that dictates how delegates are selected</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Sets limitations of delegates during Article V Convention</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ea typeface="Calibri" panose="020F0502020204030204" pitchFamily="34" charset="0"/>
                <a:cs typeface="Arial" panose="020B0604020202020204" pitchFamily="34" charset="0"/>
              </a:rPr>
              <a:t>Colorado Joint Resolutions: Bypassing the Committee</a:t>
            </a:r>
          </a:p>
          <a:p>
            <a:pPr marL="742950" lvl="1" indent="-285750">
              <a:buFont typeface="Arial" panose="020B0604020202020204" pitchFamily="34" charset="0"/>
              <a:buChar char="•"/>
            </a:pPr>
            <a:r>
              <a:rPr lang="en-US" dirty="0">
                <a:latin typeface="Arial" panose="020B0604020202020204" pitchFamily="34" charset="0"/>
                <a:ea typeface="Calibri" panose="020F0502020204030204" pitchFamily="34" charset="0"/>
                <a:cs typeface="Arial" panose="020B0604020202020204" pitchFamily="34" charset="0"/>
              </a:rPr>
              <a:t>Not required to be referred to committee; discretion of House Speaker</a:t>
            </a:r>
          </a:p>
          <a:p>
            <a:pPr marL="742950" lvl="1" indent="-285750">
              <a:buFont typeface="Arial" panose="020B0604020202020204" pitchFamily="34" charset="0"/>
              <a:buChar char="•"/>
            </a:pPr>
            <a:r>
              <a:rPr lang="en-US" dirty="0">
                <a:latin typeface="Arial" panose="020B0604020202020204" pitchFamily="34" charset="0"/>
                <a:ea typeface="Calibri" panose="020F0502020204030204" pitchFamily="34" charset="0"/>
                <a:cs typeface="Arial" panose="020B0604020202020204" pitchFamily="34" charset="0"/>
              </a:rPr>
              <a:t>Example includes 2017 Article V Convention application for Term Limits for Congress; led by former State Senator Kevin Lundberg</a:t>
            </a:r>
          </a:p>
          <a:p>
            <a:pPr marL="742950" lvl="1" indent="-285750">
              <a:buFont typeface="Arial" panose="020B0604020202020204" pitchFamily="34" charset="0"/>
              <a:buChar char="•"/>
            </a:pPr>
            <a:r>
              <a:rPr lang="en-US" dirty="0">
                <a:latin typeface="Arial" panose="020B0604020202020204" pitchFamily="34" charset="0"/>
                <a:ea typeface="Calibri" panose="020F0502020204030204" pitchFamily="34" charset="0"/>
                <a:cs typeface="Arial" panose="020B0604020202020204" pitchFamily="34" charset="0"/>
              </a:rPr>
              <a:t>Colorado Legislative Rules (November 2024), pages 18-20 </a:t>
            </a:r>
          </a:p>
          <a:p>
            <a:pPr marL="742950" lvl="1" indent="-285750">
              <a:buFont typeface="Arial" panose="020B0604020202020204" pitchFamily="34" charset="0"/>
              <a:buChar char="•"/>
            </a:pPr>
            <a:r>
              <a:rPr lang="en-US" dirty="0">
                <a:latin typeface="Arial" panose="020B0604020202020204" pitchFamily="34" charset="0"/>
                <a:ea typeface="Calibri" panose="020F0502020204030204" pitchFamily="34" charset="0"/>
                <a:cs typeface="Arial" panose="020B0604020202020204" pitchFamily="34" charset="0"/>
              </a:rPr>
              <a:t>House Minority allowed 4 joint resolutions; Article V Convention application can be one of them</a:t>
            </a:r>
          </a:p>
          <a:p>
            <a:endParaRPr lang="en-US" dirty="0">
              <a:latin typeface="Arial" panose="020B0604020202020204" pitchFamily="34" charset="0"/>
              <a:ea typeface="Calibri" panose="020F0502020204030204" pitchFamily="34" charset="0"/>
              <a:cs typeface="Arial" panose="020B0604020202020204" pitchFamily="34" charset="0"/>
            </a:endParaRPr>
          </a:p>
          <a:p>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What is the feedback from the Republican House Minority Team?</a:t>
            </a:r>
            <a:endParaRPr lang="en-US"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0259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1149</TotalTime>
  <Words>2571</Words>
  <Application>Microsoft Office PowerPoint</Application>
  <PresentationFormat>On-screen Show (4:3)</PresentationFormat>
  <Paragraphs>302</Paragraphs>
  <Slides>25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Courier New</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MForbis</dc:creator>
  <cp:lastModifiedBy>michaelforbis1@gmail.com</cp:lastModifiedBy>
  <cp:revision>182</cp:revision>
  <cp:lastPrinted>2025-01-22T03:08:21Z</cp:lastPrinted>
  <dcterms:created xsi:type="dcterms:W3CDTF">2023-05-28T20:53:15Z</dcterms:created>
  <dcterms:modified xsi:type="dcterms:W3CDTF">2025-01-22T03:12:24Z</dcterms:modified>
</cp:coreProperties>
</file>