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69" r:id="rId10"/>
    <p:sldId id="261" r:id="rId11"/>
    <p:sldId id="262" r:id="rId12"/>
    <p:sldId id="263" r:id="rId13"/>
    <p:sldId id="264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287574-5993-41E2-B205-E116F90FB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26BFF4-4652-4E18-B9D8-2DAAAAF1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3EB578-2DFC-460B-8388-75A6E43E3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A83F14-D70F-457E-BB96-103C5917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B13F10-2DA8-4745-8B83-2082C037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E42FF2-6CC3-41D3-AFCF-F456ED95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CEC6F24-209B-4372-923B-54B0E2038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696AAB-E459-494E-AC40-D5502903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2D9D0E2-1F20-4359-AB87-E759FB92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97674E-4B89-4D14-B378-DF2FC3B2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9D758A0-5CD2-4181-A1CA-25BC12AD0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72B12C3-FE27-4627-9764-182CF138D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A4CD2B-D08F-465D-897D-AC7B46C4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694B79-ACDF-42F5-BDC4-E67A661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1231F4-C7A1-4997-9C37-FEB233B3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7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CB1A3B-16CD-4B42-987F-25F5859F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1FCD63-4E72-495D-A284-277F6E292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217C4C-537C-4632-A8F8-CC42C32D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855DA2-0EEB-443F-A606-F072CAEF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E787ED-12B2-4404-AD55-E3B25AC6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B2E45F-E9A6-4D0C-91C7-A9D7EB4D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4577FBF-A0F0-42E5-9F52-4DEF55D0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BB52B9-27FD-4387-A30A-219E6800C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95C75A-7FF3-45F6-A305-38C8EEBA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F41F08-42B3-4C03-8322-F84A1E9E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A7D79E-9220-44D6-A50F-DB80D1E2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9509FB-F3CF-4FCB-94A7-26E26D2EA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1BE0928-A77E-4168-96A3-757F5B5B4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99C3A32-952E-4291-AB11-9E5DF252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38F5A4-52F7-4C3A-9162-5DAD6159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D8516D1-A0BE-4D7F-AE3C-11ED161E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595BC6-5F87-4714-8A07-ED15D31F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656E78-DA0A-4412-B513-6DDF17C3A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3D81EF-7CC4-4E1F-B744-9A3E9B60B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02AD0E8-0FCA-4A92-8865-C7511BA28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E7875E1-B1A0-412B-B855-A159200A4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7E35922-2825-46A3-A900-726CC73B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778210F-DBCA-43A4-9B5F-D3421A92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0EA20DF-C9EC-4562-87AF-62B78825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07F963-2D8B-4A77-B102-9746CDC2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2E5312F-6E92-4E1F-8112-6D973817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38B1C7E-1DDE-4428-B92D-0FD208EE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A06BF2-08E7-4964-AA0F-B7E3E363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A1CA655-DF8C-434B-8404-500341B2F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70B1C4-695E-4708-BF58-A50D6548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7A9D8B2-5B05-48F7-9EC9-E89316D2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8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B89727-E9E0-4F01-AAD0-902EBC17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117CEF-45C1-4079-932E-5830C5B7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B6010FD-2395-4143-BA1F-2D17CB57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C01B1F-7513-49D5-9C1A-7B8B57C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DFAE6B-CE70-4C57-92E5-14BCFF35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843475B-15DA-4040-8A72-A4B2A7B9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7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261044-B1C2-4DC9-8748-9BFE0872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B631B76-65B1-4E0F-99BE-3B98AB90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62D3A6-AA17-4A8F-A67C-27532B7BE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77235E-E7BA-4AE4-880C-B4581C13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8934FE-A536-4F72-9DA1-0F6FB660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DF5AEBC-B42A-4749-B682-931B06B2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3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0FF87B0-E086-4B94-9ADF-AA907430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6C7AF6-4D4E-4C1F-BD78-F6CA420F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5A3851-160E-4F6F-AE21-8EE22DB1C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41AA0-CBF8-4BFB-B588-4613A083707A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0E5F8A-EAC7-4E89-8AF8-B72CB5D59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C1DF4B-A5C5-4FFD-B28C-53CCEC00E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2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D4C994-84AE-48BC-A797-570A96E6F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78137"/>
          </a:xfrm>
        </p:spPr>
        <p:txBody>
          <a:bodyPr>
            <a:normAutofit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Capitol Building </a:t>
            </a:r>
            <a:r>
              <a:rPr lang="en-US" sz="5400" smtClean="0"/>
              <a:t>Maps and Rules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8164853-DE65-45DC-BC29-0158AC84A2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2022 Legislative Session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1DD8381-D097-46F5-B4F2-905D82987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1071563"/>
            <a:ext cx="105410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60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E29009-0413-49EF-B986-FFB6BD193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Moving around the Capitol 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B9227A-68D0-4F18-807D-27906DFF3F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Elevators </a:t>
            </a:r>
          </a:p>
          <a:p>
            <a:pPr lvl="1"/>
            <a:r>
              <a:rPr lang="en-US" dirty="0"/>
              <a:t>Southwest and Southeast corners</a:t>
            </a:r>
          </a:p>
          <a:p>
            <a:pPr lvl="1"/>
            <a:r>
              <a:rPr lang="en-US" dirty="0"/>
              <a:t>Northside Center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Bathrooms </a:t>
            </a:r>
          </a:p>
          <a:p>
            <a:pPr lvl="1"/>
            <a:r>
              <a:rPr lang="en-US" dirty="0"/>
              <a:t>Men’s and Women’s on opposite corners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D1D3552-79AA-4198-9561-544353A9D5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Layout</a:t>
            </a:r>
          </a:p>
          <a:p>
            <a:pPr lvl="1"/>
            <a:r>
              <a:rPr lang="en-US" dirty="0"/>
              <a:t>Senate, Senate Hearing Rooms and Administrative Offices East Half (generally)</a:t>
            </a:r>
          </a:p>
          <a:p>
            <a:pPr lvl="1"/>
            <a:r>
              <a:rPr lang="en-US" dirty="0"/>
              <a:t>House West Half</a:t>
            </a:r>
          </a:p>
          <a:p>
            <a:pPr lvl="1"/>
            <a:r>
              <a:rPr lang="en-US" dirty="0"/>
              <a:t>Cafeteria and House Hearing Rooms in Basement</a:t>
            </a:r>
          </a:p>
        </p:txBody>
      </p:sp>
    </p:spTree>
    <p:extLst>
      <p:ext uri="{BB962C8B-B14F-4D97-AF65-F5344CB8AC3E}">
        <p14:creationId xmlns:p14="http://schemas.microsoft.com/office/powerpoint/2010/main" val="120387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D27F86-3E07-4141-8C46-0BB53628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Legislator’s Offices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EA69B33-C038-4887-8377-2CE6148F5E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House</a:t>
            </a:r>
          </a:p>
          <a:p>
            <a:pPr lvl="1"/>
            <a:r>
              <a:rPr lang="en-US" dirty="0"/>
              <a:t>Single Suite Offices for Leadership</a:t>
            </a:r>
          </a:p>
          <a:p>
            <a:pPr lvl="2"/>
            <a:r>
              <a:rPr lang="en-US" dirty="0"/>
              <a:t>Chief of Staff</a:t>
            </a:r>
          </a:p>
          <a:p>
            <a:pPr lvl="2"/>
            <a:r>
              <a:rPr lang="en-US" dirty="0"/>
              <a:t>Legislative Assistants</a:t>
            </a:r>
          </a:p>
          <a:p>
            <a:pPr lvl="2"/>
            <a:r>
              <a:rPr lang="en-US" dirty="0"/>
              <a:t>Interns</a:t>
            </a:r>
          </a:p>
          <a:p>
            <a:pPr lvl="1"/>
            <a:r>
              <a:rPr lang="en-US" dirty="0"/>
              <a:t>Single and Multi-Suite Offices for Members</a:t>
            </a:r>
          </a:p>
          <a:p>
            <a:pPr lvl="2"/>
            <a:r>
              <a:rPr lang="en-US" dirty="0"/>
              <a:t>Legislative Assistant</a:t>
            </a:r>
          </a:p>
          <a:p>
            <a:pPr lvl="2"/>
            <a:r>
              <a:rPr lang="en-US" dirty="0"/>
              <a:t>Intern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CDA7FA16-4399-4517-8586-7118D7B2E9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Senate</a:t>
            </a:r>
          </a:p>
          <a:p>
            <a:pPr lvl="1"/>
            <a:r>
              <a:rPr lang="en-US" dirty="0"/>
              <a:t>Single Suite Offices</a:t>
            </a:r>
          </a:p>
          <a:p>
            <a:pPr lvl="2"/>
            <a:r>
              <a:rPr lang="en-US" dirty="0"/>
              <a:t>Chief of Staff</a:t>
            </a:r>
          </a:p>
          <a:p>
            <a:pPr lvl="2"/>
            <a:r>
              <a:rPr lang="en-US" dirty="0"/>
              <a:t>Legislative Assistants</a:t>
            </a:r>
          </a:p>
          <a:p>
            <a:pPr lvl="2"/>
            <a:r>
              <a:rPr lang="en-US" dirty="0"/>
              <a:t>Interns</a:t>
            </a:r>
          </a:p>
        </p:txBody>
      </p:sp>
    </p:spTree>
    <p:extLst>
      <p:ext uri="{BB962C8B-B14F-4D97-AF65-F5344CB8AC3E}">
        <p14:creationId xmlns:p14="http://schemas.microsoft.com/office/powerpoint/2010/main" val="354977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CCD56-3DF9-4748-9C29-96C7DF51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House and Senate Chamber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5CB8E1-8899-42D1-B582-08D8F71F4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phones on silent</a:t>
            </a:r>
          </a:p>
          <a:p>
            <a:r>
              <a:rPr lang="en-US" dirty="0"/>
              <a:t>No phone conversations allowed</a:t>
            </a:r>
          </a:p>
          <a:p>
            <a:r>
              <a:rPr lang="en-US" dirty="0"/>
              <a:t>Conversations are to be kept at a whisper</a:t>
            </a:r>
          </a:p>
          <a:p>
            <a:r>
              <a:rPr lang="en-US" dirty="0"/>
              <a:t>No reaction from gallery (unless in a group being recognized on the floor)</a:t>
            </a:r>
          </a:p>
          <a:p>
            <a:r>
              <a:rPr lang="en-US" dirty="0"/>
              <a:t>No pictures allowed while in session</a:t>
            </a:r>
          </a:p>
          <a:p>
            <a:r>
              <a:rPr lang="en-US" dirty="0"/>
              <a:t>No food or beverages</a:t>
            </a:r>
          </a:p>
          <a:p>
            <a:r>
              <a:rPr lang="en-US" dirty="0"/>
              <a:t>Keep feet off railing and do not set anything on the railing</a:t>
            </a:r>
          </a:p>
        </p:txBody>
      </p:sp>
    </p:spTree>
    <p:extLst>
      <p:ext uri="{BB962C8B-B14F-4D97-AF65-F5344CB8AC3E}">
        <p14:creationId xmlns:p14="http://schemas.microsoft.com/office/powerpoint/2010/main" val="3929369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125387-8376-4025-8433-831252A3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Message Points for Legislators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B98159-246B-42F3-A319-C31838FD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80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Rule #1 – Do not get into a policy discussion</a:t>
            </a:r>
          </a:p>
          <a:p>
            <a:r>
              <a:rPr lang="en-US" sz="2000" dirty="0"/>
              <a:t>Do you want to be a more effective representative for your constituents?</a:t>
            </a:r>
          </a:p>
          <a:p>
            <a:r>
              <a:rPr lang="en-US" sz="2000" dirty="0"/>
              <a:t>DC does too much, spends too much and stays there too long.</a:t>
            </a:r>
          </a:p>
          <a:p>
            <a:r>
              <a:rPr lang="en-US" sz="2000" dirty="0"/>
              <a:t>DC doesn’t represent us anymore.</a:t>
            </a:r>
          </a:p>
          <a:p>
            <a:r>
              <a:rPr lang="en-US" sz="2000" dirty="0"/>
              <a:t>DC will never limit their own power nor, return decision making back to the state legislatures or the people.</a:t>
            </a:r>
          </a:p>
          <a:p>
            <a:r>
              <a:rPr lang="en-US" sz="2000" dirty="0"/>
              <a:t>The Convention of States resolution allows proposals to:</a:t>
            </a:r>
          </a:p>
          <a:p>
            <a:pPr lvl="1"/>
            <a:r>
              <a:rPr lang="en-US" sz="1600" dirty="0"/>
              <a:t>Limit the size, scope and jurisdiction of the federal government.</a:t>
            </a:r>
          </a:p>
          <a:p>
            <a:pPr lvl="1"/>
            <a:r>
              <a:rPr lang="en-US" sz="1600" dirty="0"/>
              <a:t>Discuss term limits for federal officials.</a:t>
            </a:r>
          </a:p>
          <a:p>
            <a:pPr lvl="1"/>
            <a:r>
              <a:rPr lang="en-US" sz="1600" dirty="0"/>
              <a:t>Restore fiscal restraints.</a:t>
            </a:r>
          </a:p>
          <a:p>
            <a:r>
              <a:rPr lang="en-US" sz="2000" dirty="0"/>
              <a:t>Missouri passed the Convention of States resolution. We are working on Missouri’s Commissioner Selection Bill this session. Sponsors – House: Rep. Curtis Trent, Senate: Sen. Eric </a:t>
            </a:r>
            <a:r>
              <a:rPr lang="en-US" sz="2000" dirty="0" err="1"/>
              <a:t>Burlison</a:t>
            </a:r>
            <a:endParaRPr lang="en-US" sz="2000" dirty="0"/>
          </a:p>
          <a:p>
            <a:r>
              <a:rPr lang="en-US" sz="2000" dirty="0"/>
              <a:t>“I am not sure but, I’ll find out and get back to you.” is an okay answer.</a:t>
            </a:r>
          </a:p>
        </p:txBody>
      </p:sp>
    </p:spTree>
    <p:extLst>
      <p:ext uri="{BB962C8B-B14F-4D97-AF65-F5344CB8AC3E}">
        <p14:creationId xmlns:p14="http://schemas.microsoft.com/office/powerpoint/2010/main" val="17622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FFD897-B62C-46C5-BAE5-F7DAB3F2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Legal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A93170-03CC-40EF-8000-8C8FFD2FB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Convention of States Action is a 501(c)(4) non-profit</a:t>
            </a:r>
          </a:p>
          <a:p>
            <a:r>
              <a:rPr lang="en-US" dirty="0"/>
              <a:t>What we can do:</a:t>
            </a:r>
          </a:p>
          <a:p>
            <a:pPr lvl="1"/>
            <a:r>
              <a:rPr lang="en-US" dirty="0"/>
              <a:t>Lobby for or against legislation (Influencing the outcome of legislative action)</a:t>
            </a:r>
          </a:p>
          <a:p>
            <a:pPr lvl="1"/>
            <a:r>
              <a:rPr lang="en-US" dirty="0"/>
              <a:t>Educate about the Constitution, First Principles and History</a:t>
            </a:r>
          </a:p>
          <a:p>
            <a:pPr lvl="1"/>
            <a:r>
              <a:rPr lang="en-US" dirty="0"/>
              <a:t>Get Out the Vote efforts</a:t>
            </a:r>
          </a:p>
          <a:p>
            <a:pPr lvl="1"/>
            <a:r>
              <a:rPr lang="en-US" dirty="0"/>
              <a:t>Neutral and non-partisan politically</a:t>
            </a:r>
          </a:p>
          <a:p>
            <a:r>
              <a:rPr lang="en-US" dirty="0"/>
              <a:t>What we cannot do:</a:t>
            </a:r>
          </a:p>
          <a:p>
            <a:pPr lvl="1"/>
            <a:r>
              <a:rPr lang="en-US" dirty="0"/>
              <a:t>Cannot endorse candidates</a:t>
            </a:r>
          </a:p>
          <a:p>
            <a:pPr lvl="1"/>
            <a:r>
              <a:rPr lang="en-US" dirty="0"/>
              <a:t>Campaigning (as an organization) is heavily regulated</a:t>
            </a:r>
          </a:p>
          <a:p>
            <a:pPr lvl="1"/>
            <a:r>
              <a:rPr lang="en-US" dirty="0"/>
              <a:t>Cannot encourage others to vote a certain way</a:t>
            </a:r>
          </a:p>
          <a:p>
            <a:r>
              <a:rPr lang="en-US" dirty="0"/>
              <a:t>A candidate can endorse the COSP. The COSP cannot endorse a candidate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2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3D09407-53BC-485E-B4CE-BC5E4FC4B2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21DB988-49FC-4608-B0A2-E2F3A40190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E08050E-2814-4657-BD38-A8ED7C44EB95}"/>
              </a:ext>
            </a:extLst>
          </p:cNvPr>
          <p:cNvSpPr txBox="1"/>
          <p:nvPr/>
        </p:nvSpPr>
        <p:spPr>
          <a:xfrm>
            <a:off x="775470" y="4059939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you!!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E9B930FD-8671-4C4C-ADCF-73AC1D0CD4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C35B12C1-569C-4E37-AA33-7EF215F201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F23E2660-7810-46F6-8752-187127C830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C991DC45-0378-45B3-B325-FB8F98545E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E228F5BA-5150-4554-B7EA-93F371F3B1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F267741-E02A-4869-B802-530F7223D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061370"/>
            <a:ext cx="11525864" cy="135428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383C2651-AE0C-4AE4-8725-E2F9414FE2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CE13265-B5D2-47B4-A199-E05F390D5B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693EBD03-D832-462C-9304-7273698ED4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0D53D3E2-805E-40D2-964F-352BF6D476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7A9A916-A926-43E6-800F-432ABC3F24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66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F8AF4B-D7B3-4D12-87D1-99C85BC4B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pPr algn="ctr"/>
            <a:r>
              <a:rPr lang="en-US" dirty="0"/>
              <a:t>Capitol Area Parking Map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6DB7C7F2-DD41-4BC9-9CCE-5B935875E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2420" y="1085850"/>
            <a:ext cx="10147159" cy="55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5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D0FD0CF-20D2-4669-B76D-BF98029EA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48689"/>
            <a:ext cx="10165651" cy="658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3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A0C1EC-E2A9-42B5-8AB8-9394790D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Entering the Capitol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9E8C6D-8169-4B50-982E-3B4495BBE4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Parking </a:t>
            </a:r>
          </a:p>
          <a:p>
            <a:pPr lvl="1"/>
            <a:r>
              <a:rPr lang="en-US" dirty="0"/>
              <a:t>Capitol Plaza Lots</a:t>
            </a:r>
          </a:p>
          <a:p>
            <a:pPr lvl="1"/>
            <a:r>
              <a:rPr lang="en-US" dirty="0"/>
              <a:t>Madison Street Garage</a:t>
            </a:r>
          </a:p>
          <a:p>
            <a:pPr lvl="1"/>
            <a:r>
              <a:rPr lang="en-US" dirty="0"/>
              <a:t>Handicapped accessible parking in North Circle</a:t>
            </a:r>
          </a:p>
          <a:p>
            <a:pPr lvl="1"/>
            <a:r>
              <a:rPr lang="en-US" dirty="0"/>
              <a:t>Traffic moves counterclockwise around Capitol building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D5D456E-78F4-48FB-8390-299564BD06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Entrances</a:t>
            </a:r>
          </a:p>
          <a:p>
            <a:pPr lvl="1"/>
            <a:r>
              <a:rPr lang="en-US" dirty="0"/>
              <a:t>South and West entrances open</a:t>
            </a:r>
          </a:p>
          <a:p>
            <a:pPr lvl="1"/>
            <a:r>
              <a:rPr lang="en-US" dirty="0"/>
              <a:t>ADA accessible entrance East Garage</a:t>
            </a:r>
          </a:p>
          <a:p>
            <a:pPr lvl="1"/>
            <a:r>
              <a:rPr lang="en-US" dirty="0"/>
              <a:t>All entrances have security and public must pass through magnetometers</a:t>
            </a:r>
          </a:p>
        </p:txBody>
      </p:sp>
    </p:spTree>
    <p:extLst>
      <p:ext uri="{BB962C8B-B14F-4D97-AF65-F5344CB8AC3E}">
        <p14:creationId xmlns:p14="http://schemas.microsoft.com/office/powerpoint/2010/main" val="190740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A4B1D2-4B1E-4911-BE53-84C5B7B35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631" y="616367"/>
            <a:ext cx="7741821" cy="529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5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="" xmlns:a16="http://schemas.microsoft.com/office/drawing/2014/main" id="{75B7C2CE-430B-4493-8018-8753076DA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403" y="643466"/>
            <a:ext cx="798719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88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7ABA7AF-6F50-4102-B51F-927ABDF4F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568" y="643466"/>
            <a:ext cx="804486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580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FCBE42B-9018-456A-8397-0295E46CA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995" y="643466"/>
            <a:ext cx="807401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5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="" xmlns:a16="http://schemas.microsoft.com/office/drawing/2014/main" id="{769C231D-8577-4C86-A64F-14BEC8BA5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995" y="643466"/>
            <a:ext cx="807401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8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2946</TotalTime>
  <Words>432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  Capitol Building Maps and Rules</vt:lpstr>
      <vt:lpstr>Capitol Area Parking Map</vt:lpstr>
      <vt:lpstr>PowerPoint Presentation</vt:lpstr>
      <vt:lpstr>Entering the Capitol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Moving around the Capitol building</vt:lpstr>
      <vt:lpstr>Legislator’s Offices</vt:lpstr>
      <vt:lpstr>House and Senate Chamber Rules</vt:lpstr>
      <vt:lpstr>Message Points for Legislators</vt:lpstr>
      <vt:lpstr>Legal Concerns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Capitol Strike Force Team</dc:title>
  <dc:creator>Brett Sterley</dc:creator>
  <cp:lastModifiedBy>Joan McDermott</cp:lastModifiedBy>
  <cp:revision>16</cp:revision>
  <dcterms:created xsi:type="dcterms:W3CDTF">2019-12-02T22:54:24Z</dcterms:created>
  <dcterms:modified xsi:type="dcterms:W3CDTF">2022-02-04T12:45:43Z</dcterms:modified>
</cp:coreProperties>
</file>